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501"/>
  </p:notesMasterIdLst>
  <p:sldIdLst>
    <p:sldId id="257" r:id="rId2"/>
    <p:sldId id="1118" r:id="rId3"/>
    <p:sldId id="1119" r:id="rId4"/>
    <p:sldId id="472" r:id="rId5"/>
    <p:sldId id="1462" r:id="rId6"/>
    <p:sldId id="1482" r:id="rId7"/>
    <p:sldId id="1094" r:id="rId8"/>
    <p:sldId id="1095" r:id="rId9"/>
    <p:sldId id="1123" r:id="rId10"/>
    <p:sldId id="1124" r:id="rId11"/>
    <p:sldId id="1231" r:id="rId12"/>
    <p:sldId id="1232" r:id="rId13"/>
    <p:sldId id="1282" r:id="rId14"/>
    <p:sldId id="1221" r:id="rId15"/>
    <p:sldId id="1222" r:id="rId16"/>
    <p:sldId id="1277" r:id="rId17"/>
    <p:sldId id="598" r:id="rId18"/>
    <p:sldId id="326" r:id="rId19"/>
    <p:sldId id="1235" r:id="rId20"/>
    <p:sldId id="1086" r:id="rId21"/>
    <p:sldId id="579" r:id="rId22"/>
    <p:sldId id="1429" r:id="rId23"/>
    <p:sldId id="1234" r:id="rId24"/>
    <p:sldId id="1344" r:id="rId25"/>
    <p:sldId id="1121" r:id="rId26"/>
    <p:sldId id="1122" r:id="rId27"/>
    <p:sldId id="599" r:id="rId28"/>
    <p:sldId id="271" r:id="rId29"/>
    <p:sldId id="315" r:id="rId30"/>
    <p:sldId id="314" r:id="rId31"/>
    <p:sldId id="600" r:id="rId32"/>
    <p:sldId id="1416" r:id="rId33"/>
    <p:sldId id="601" r:id="rId34"/>
    <p:sldId id="500" r:id="rId35"/>
    <p:sldId id="321" r:id="rId36"/>
    <p:sldId id="1286" r:id="rId37"/>
    <p:sldId id="901" r:id="rId38"/>
    <p:sldId id="902" r:id="rId39"/>
    <p:sldId id="603" r:id="rId40"/>
    <p:sldId id="499" r:id="rId41"/>
    <p:sldId id="604" r:id="rId42"/>
    <p:sldId id="489" r:id="rId43"/>
    <p:sldId id="1483" r:id="rId44"/>
    <p:sldId id="1284" r:id="rId45"/>
    <p:sldId id="1485" r:id="rId46"/>
    <p:sldId id="501" r:id="rId47"/>
    <p:sldId id="1486" r:id="rId48"/>
    <p:sldId id="955" r:id="rId49"/>
    <p:sldId id="1487" r:id="rId50"/>
    <p:sldId id="1278" r:id="rId51"/>
    <p:sldId id="1351" r:id="rId52"/>
    <p:sldId id="1098" r:id="rId53"/>
    <p:sldId id="535" r:id="rId54"/>
    <p:sldId id="536" r:id="rId55"/>
    <p:sldId id="537" r:id="rId56"/>
    <p:sldId id="606" r:id="rId57"/>
    <p:sldId id="538" r:id="rId58"/>
    <p:sldId id="883" r:id="rId59"/>
    <p:sldId id="898" r:id="rId60"/>
    <p:sldId id="900" r:id="rId61"/>
    <p:sldId id="1236" r:id="rId62"/>
    <p:sldId id="842" r:id="rId63"/>
    <p:sldId id="1354" r:id="rId64"/>
    <p:sldId id="1171" r:id="rId65"/>
    <p:sldId id="1192" r:id="rId66"/>
    <p:sldId id="1237" r:id="rId67"/>
    <p:sldId id="843" r:id="rId68"/>
    <p:sldId id="1366" r:id="rId69"/>
    <p:sldId id="1172" r:id="rId70"/>
    <p:sldId id="1193" r:id="rId71"/>
    <p:sldId id="1238" r:id="rId72"/>
    <p:sldId id="844" r:id="rId73"/>
    <p:sldId id="1239" r:id="rId74"/>
    <p:sldId id="845" r:id="rId75"/>
    <p:sldId id="1173" r:id="rId76"/>
    <p:sldId id="1276" r:id="rId77"/>
    <p:sldId id="267" r:id="rId78"/>
    <p:sldId id="272" r:id="rId79"/>
    <p:sldId id="273" r:id="rId80"/>
    <p:sldId id="1178" r:id="rId81"/>
    <p:sldId id="580" r:id="rId82"/>
    <p:sldId id="1040" r:id="rId83"/>
    <p:sldId id="621" r:id="rId84"/>
    <p:sldId id="615" r:id="rId85"/>
    <p:sldId id="506" r:id="rId86"/>
    <p:sldId id="803" r:id="rId87"/>
    <p:sldId id="804" r:id="rId88"/>
    <p:sldId id="791" r:id="rId89"/>
    <p:sldId id="793" r:id="rId90"/>
    <p:sldId id="794" r:id="rId91"/>
    <p:sldId id="795" r:id="rId92"/>
    <p:sldId id="618" r:id="rId93"/>
    <p:sldId id="619" r:id="rId94"/>
    <p:sldId id="699" r:id="rId95"/>
    <p:sldId id="504" r:id="rId96"/>
    <p:sldId id="285" r:id="rId97"/>
    <p:sldId id="286" r:id="rId98"/>
    <p:sldId id="1406" r:id="rId99"/>
    <p:sldId id="1287" r:id="rId100"/>
    <p:sldId id="290" r:id="rId101"/>
    <p:sldId id="291" r:id="rId102"/>
    <p:sldId id="829" r:id="rId103"/>
    <p:sldId id="1461" r:id="rId104"/>
    <p:sldId id="830" r:id="rId105"/>
    <p:sldId id="673" r:id="rId106"/>
    <p:sldId id="1470" r:id="rId107"/>
    <p:sldId id="674" r:id="rId108"/>
    <p:sldId id="1148" r:id="rId109"/>
    <p:sldId id="1149" r:id="rId110"/>
    <p:sldId id="1288" r:id="rId111"/>
    <p:sldId id="1464" r:id="rId112"/>
    <p:sldId id="1126" r:id="rId113"/>
    <p:sldId id="379" r:id="rId114"/>
    <p:sldId id="953" r:id="rId115"/>
    <p:sldId id="373" r:id="rId116"/>
    <p:sldId id="640" r:id="rId117"/>
    <p:sldId id="641" r:id="rId118"/>
    <p:sldId id="1474" r:id="rId119"/>
    <p:sldId id="1475" r:id="rId120"/>
    <p:sldId id="1476" r:id="rId121"/>
    <p:sldId id="1477" r:id="rId122"/>
    <p:sldId id="1478" r:id="rId123"/>
    <p:sldId id="1494" r:id="rId124"/>
    <p:sldId id="1479" r:id="rId125"/>
    <p:sldId id="1480" r:id="rId126"/>
    <p:sldId id="1481" r:id="rId127"/>
    <p:sldId id="386" r:id="rId128"/>
    <p:sldId id="654" r:id="rId129"/>
    <p:sldId id="397" r:id="rId130"/>
    <p:sldId id="657" r:id="rId131"/>
    <p:sldId id="851" r:id="rId132"/>
    <p:sldId id="331" r:id="rId133"/>
    <p:sldId id="1245" r:id="rId134"/>
    <p:sldId id="1156" r:id="rId135"/>
    <p:sldId id="1394" r:id="rId136"/>
    <p:sldId id="1395" r:id="rId137"/>
    <p:sldId id="1401" r:id="rId138"/>
    <p:sldId id="1402" r:id="rId139"/>
    <p:sldId id="686" r:id="rId140"/>
    <p:sldId id="1207" r:id="rId141"/>
    <p:sldId id="302" r:id="rId142"/>
    <p:sldId id="1421" r:id="rId143"/>
    <p:sldId id="1130" r:id="rId144"/>
    <p:sldId id="1265" r:id="rId145"/>
    <p:sldId id="305" r:id="rId146"/>
    <p:sldId id="1266" r:id="rId147"/>
    <p:sldId id="306" r:id="rId148"/>
    <p:sldId id="308" r:id="rId149"/>
    <p:sldId id="1131" r:id="rId150"/>
    <p:sldId id="1267" r:id="rId151"/>
    <p:sldId id="1132" r:id="rId152"/>
    <p:sldId id="1268" r:id="rId153"/>
    <p:sldId id="1133" r:id="rId154"/>
    <p:sldId id="313" r:id="rId155"/>
    <p:sldId id="1204" r:id="rId156"/>
    <p:sldId id="1134" r:id="rId157"/>
    <p:sldId id="1242" r:id="rId158"/>
    <p:sldId id="1269" r:id="rId159"/>
    <p:sldId id="1137" r:id="rId160"/>
    <p:sldId id="1270" r:id="rId161"/>
    <p:sldId id="1138" r:id="rId162"/>
    <p:sldId id="1141" r:id="rId163"/>
    <p:sldId id="1142" r:id="rId164"/>
    <p:sldId id="1143" r:id="rId165"/>
    <p:sldId id="1154" r:id="rId166"/>
    <p:sldId id="1155" r:id="rId167"/>
    <p:sldId id="1145" r:id="rId168"/>
    <p:sldId id="1061" r:id="rId169"/>
    <p:sldId id="1062" r:id="rId170"/>
    <p:sldId id="1063" r:id="rId171"/>
    <p:sldId id="1253" r:id="rId172"/>
    <p:sldId id="1255" r:id="rId173"/>
    <p:sldId id="1500" r:id="rId174"/>
    <p:sldId id="1257" r:id="rId175"/>
    <p:sldId id="1260" r:id="rId176"/>
    <p:sldId id="1064" r:id="rId177"/>
    <p:sldId id="1065" r:id="rId178"/>
    <p:sldId id="360" r:id="rId179"/>
    <p:sldId id="801" r:id="rId180"/>
    <p:sldId id="507" r:id="rId181"/>
    <p:sldId id="529" r:id="rId182"/>
    <p:sldId id="393" r:id="rId183"/>
    <p:sldId id="395" r:id="rId184"/>
    <p:sldId id="947" r:id="rId185"/>
    <p:sldId id="1424" r:id="rId186"/>
    <p:sldId id="702" r:id="rId187"/>
    <p:sldId id="531" r:id="rId188"/>
    <p:sldId id="853" r:id="rId189"/>
    <p:sldId id="1102" r:id="rId190"/>
    <p:sldId id="545" r:id="rId191"/>
    <p:sldId id="533" r:id="rId192"/>
    <p:sldId id="534" r:id="rId193"/>
    <p:sldId id="542" r:id="rId194"/>
    <p:sldId id="546" r:id="rId195"/>
    <p:sldId id="522" r:id="rId196"/>
    <p:sldId id="526" r:id="rId197"/>
    <p:sldId id="524" r:id="rId198"/>
    <p:sldId id="548" r:id="rId199"/>
    <p:sldId id="773" r:id="rId200"/>
    <p:sldId id="549" r:id="rId201"/>
    <p:sldId id="550" r:id="rId202"/>
    <p:sldId id="547" r:id="rId203"/>
    <p:sldId id="515" r:id="rId204"/>
    <p:sldId id="516" r:id="rId205"/>
    <p:sldId id="517" r:id="rId206"/>
    <p:sldId id="551" r:id="rId207"/>
    <p:sldId id="554" r:id="rId208"/>
    <p:sldId id="555" r:id="rId209"/>
    <p:sldId id="1386" r:id="rId210"/>
    <p:sldId id="558" r:id="rId211"/>
    <p:sldId id="1467" r:id="rId212"/>
    <p:sldId id="1468" r:id="rId213"/>
    <p:sldId id="1419" r:id="rId214"/>
    <p:sldId id="562" r:id="rId215"/>
    <p:sldId id="563" r:id="rId216"/>
    <p:sldId id="1296" r:id="rId217"/>
    <p:sldId id="1059" r:id="rId218"/>
    <p:sldId id="1060" r:id="rId219"/>
    <p:sldId id="576" r:id="rId220"/>
    <p:sldId id="824" r:id="rId221"/>
    <p:sldId id="577" r:id="rId222"/>
    <p:sldId id="1335" r:id="rId223"/>
    <p:sldId id="1336" r:id="rId224"/>
    <p:sldId id="625" r:id="rId225"/>
    <p:sldId id="1150" r:id="rId226"/>
    <p:sldId id="1240" r:id="rId227"/>
    <p:sldId id="1152" r:id="rId228"/>
    <p:sldId id="1153" r:id="rId229"/>
    <p:sldId id="402" r:id="rId230"/>
    <p:sldId id="403" r:id="rId231"/>
    <p:sldId id="404" r:id="rId232"/>
    <p:sldId id="421" r:id="rId233"/>
    <p:sldId id="564" r:id="rId234"/>
    <p:sldId id="1364" r:id="rId235"/>
    <p:sldId id="820" r:id="rId236"/>
    <p:sldId id="798" r:id="rId237"/>
    <p:sldId id="1215" r:id="rId238"/>
    <p:sldId id="1212" r:id="rId239"/>
    <p:sldId id="1213" r:id="rId240"/>
    <p:sldId id="1210" r:id="rId241"/>
    <p:sldId id="1151" r:id="rId242"/>
    <p:sldId id="443" r:id="rId243"/>
    <p:sldId id="445" r:id="rId244"/>
    <p:sldId id="446" r:id="rId245"/>
    <p:sldId id="1283" r:id="rId246"/>
    <p:sldId id="440" r:id="rId247"/>
    <p:sldId id="570" r:id="rId248"/>
    <p:sldId id="453" r:id="rId249"/>
    <p:sldId id="574" r:id="rId250"/>
    <p:sldId id="1165" r:id="rId251"/>
    <p:sldId id="1166" r:id="rId252"/>
    <p:sldId id="587" r:id="rId253"/>
    <p:sldId id="675" r:id="rId254"/>
    <p:sldId id="588" r:id="rId255"/>
    <p:sldId id="856" r:id="rId256"/>
    <p:sldId id="857" r:id="rId257"/>
    <p:sldId id="706" r:id="rId258"/>
    <p:sldId id="589" r:id="rId259"/>
    <p:sldId id="707" r:id="rId260"/>
    <p:sldId id="815" r:id="rId261"/>
    <p:sldId id="979" r:id="rId262"/>
    <p:sldId id="982" r:id="rId263"/>
    <p:sldId id="709" r:id="rId264"/>
    <p:sldId id="594" r:id="rId265"/>
    <p:sldId id="336" r:id="rId266"/>
    <p:sldId id="337" r:id="rId267"/>
    <p:sldId id="748" r:id="rId268"/>
    <p:sldId id="1034" r:id="rId269"/>
    <p:sldId id="508" r:id="rId270"/>
    <p:sldId id="622" r:id="rId271"/>
    <p:sldId id="1194" r:id="rId272"/>
    <p:sldId id="989" r:id="rId273"/>
    <p:sldId id="1228" r:id="rId274"/>
    <p:sldId id="987" r:id="rId275"/>
    <p:sldId id="623" r:id="rId276"/>
    <p:sldId id="1035" r:id="rId277"/>
    <p:sldId id="1196" r:id="rId278"/>
    <p:sldId id="990" r:id="rId279"/>
    <p:sldId id="991" r:id="rId280"/>
    <p:sldId id="1224" r:id="rId281"/>
    <p:sldId id="627" r:id="rId282"/>
    <p:sldId id="628" r:id="rId283"/>
    <p:sldId id="1036" r:id="rId284"/>
    <p:sldId id="626" r:id="rId285"/>
    <p:sldId id="992" r:id="rId286"/>
    <p:sldId id="1037" r:id="rId287"/>
    <p:sldId id="629" r:id="rId288"/>
    <p:sldId id="1274" r:id="rId289"/>
    <p:sldId id="1038" r:id="rId290"/>
    <p:sldId id="630" r:id="rId291"/>
    <p:sldId id="1039" r:id="rId292"/>
    <p:sldId id="1082" r:id="rId293"/>
    <p:sldId id="1197" r:id="rId294"/>
    <p:sldId id="818" r:id="rId295"/>
    <p:sldId id="1199" r:id="rId296"/>
    <p:sldId id="1081" r:id="rId297"/>
    <p:sldId id="631" r:id="rId298"/>
    <p:sldId id="993" r:id="rId299"/>
    <p:sldId id="1083" r:id="rId300"/>
    <p:sldId id="1198" r:id="rId301"/>
    <p:sldId id="913" r:id="rId302"/>
    <p:sldId id="1200" r:id="rId303"/>
    <p:sldId id="1085" r:id="rId304"/>
    <p:sldId id="1201" r:id="rId305"/>
    <p:sldId id="994" r:id="rId306"/>
    <p:sldId id="1272" r:id="rId307"/>
    <p:sldId id="1084" r:id="rId308"/>
    <p:sldId id="751" r:id="rId309"/>
    <p:sldId id="352" r:id="rId310"/>
    <p:sldId id="1275" r:id="rId311"/>
    <p:sldId id="633" r:id="rId312"/>
    <p:sldId id="521" r:id="rId313"/>
    <p:sldId id="1337" r:id="rId314"/>
    <p:sldId id="1160" r:id="rId315"/>
    <p:sldId id="1340" r:id="rId316"/>
    <p:sldId id="1352" r:id="rId317"/>
    <p:sldId id="368" r:id="rId318"/>
    <p:sldId id="636" r:id="rId319"/>
    <p:sldId id="663" r:id="rId320"/>
    <p:sldId id="664" r:id="rId321"/>
    <p:sldId id="637" r:id="rId322"/>
    <p:sldId id="638" r:id="rId323"/>
    <p:sldId id="712" r:id="rId324"/>
    <p:sldId id="713" r:id="rId325"/>
    <p:sldId id="714" r:id="rId326"/>
    <p:sldId id="836" r:id="rId327"/>
    <p:sldId id="837" r:id="rId328"/>
    <p:sldId id="342" r:id="rId329"/>
    <p:sldId id="1067" r:id="rId330"/>
    <p:sldId id="1473" r:id="rId331"/>
    <p:sldId id="1343" r:id="rId332"/>
    <p:sldId id="1068" r:id="rId333"/>
    <p:sldId id="727" r:id="rId334"/>
    <p:sldId id="728" r:id="rId335"/>
    <p:sldId id="781" r:id="rId336"/>
    <p:sldId id="1007" r:id="rId337"/>
    <p:sldId id="730" r:id="rId338"/>
    <p:sldId id="1264" r:id="rId339"/>
    <p:sldId id="1448" r:id="rId340"/>
    <p:sldId id="1449" r:id="rId341"/>
    <p:sldId id="1450" r:id="rId342"/>
    <p:sldId id="1157" r:id="rId343"/>
    <p:sldId id="1158" r:id="rId344"/>
    <p:sldId id="775" r:id="rId345"/>
    <p:sldId id="354" r:id="rId346"/>
    <p:sldId id="735" r:id="rId347"/>
    <p:sldId id="738" r:id="rId348"/>
    <p:sldId id="774" r:id="rId349"/>
    <p:sldId id="1453" r:id="rId350"/>
    <p:sldId id="737" r:id="rId351"/>
    <p:sldId id="740" r:id="rId352"/>
    <p:sldId id="683" r:id="rId353"/>
    <p:sldId id="684" r:id="rId354"/>
    <p:sldId id="682" r:id="rId355"/>
    <p:sldId id="1405" r:id="rId356"/>
    <p:sldId id="1434" r:id="rId357"/>
    <p:sldId id="1432" r:id="rId358"/>
    <p:sldId id="1385" r:id="rId359"/>
    <p:sldId id="1433" r:id="rId360"/>
    <p:sldId id="1438" r:id="rId361"/>
    <p:sldId id="1439" r:id="rId362"/>
    <p:sldId id="1440" r:id="rId363"/>
    <p:sldId id="1431" r:id="rId364"/>
    <p:sldId id="1436" r:id="rId365"/>
    <p:sldId id="968" r:id="rId366"/>
    <p:sldId id="969" r:id="rId367"/>
    <p:sldId id="609" r:id="rId368"/>
    <p:sldId id="610" r:id="rId369"/>
    <p:sldId id="703" r:id="rId370"/>
    <p:sldId id="611" r:id="rId371"/>
    <p:sldId id="612" r:id="rId372"/>
    <p:sldId id="704" r:id="rId373"/>
    <p:sldId id="613" r:id="rId374"/>
    <p:sldId id="705" r:id="rId375"/>
    <p:sldId id="614" r:id="rId376"/>
    <p:sldId id="1045" r:id="rId377"/>
    <p:sldId id="1382" r:id="rId378"/>
    <p:sldId id="1492" r:id="rId379"/>
    <p:sldId id="986" r:id="rId380"/>
    <p:sldId id="427" r:id="rId381"/>
    <p:sldId id="689" r:id="rId382"/>
    <p:sldId id="731" r:id="rId383"/>
    <p:sldId id="732" r:id="rId384"/>
    <p:sldId id="758" r:id="rId385"/>
    <p:sldId id="759" r:id="rId386"/>
    <p:sldId id="1417" r:id="rId387"/>
    <p:sldId id="916" r:id="rId388"/>
    <p:sldId id="917" r:id="rId389"/>
    <p:sldId id="840" r:id="rId390"/>
    <p:sldId id="841" r:id="rId391"/>
    <p:sldId id="939" r:id="rId392"/>
    <p:sldId id="766" r:id="rId393"/>
    <p:sldId id="767" r:id="rId394"/>
    <p:sldId id="776" r:id="rId395"/>
    <p:sldId id="752" r:id="rId396"/>
    <p:sldId id="753" r:id="rId397"/>
    <p:sldId id="764" r:id="rId398"/>
    <p:sldId id="765" r:id="rId399"/>
    <p:sldId id="1472" r:id="rId400"/>
    <p:sldId id="874" r:id="rId401"/>
    <p:sldId id="946" r:id="rId402"/>
    <p:sldId id="943" r:id="rId403"/>
    <p:sldId id="755" r:id="rId404"/>
    <p:sldId id="754" r:id="rId405"/>
    <p:sldId id="670" r:id="rId406"/>
    <p:sldId id="1347" r:id="rId407"/>
    <p:sldId id="777" r:id="rId408"/>
    <p:sldId id="762" r:id="rId409"/>
    <p:sldId id="763" r:id="rId410"/>
    <p:sldId id="769" r:id="rId411"/>
    <p:sldId id="1398" r:id="rId412"/>
    <p:sldId id="770" r:id="rId413"/>
    <p:sldId id="873" r:id="rId414"/>
    <p:sldId id="875" r:id="rId415"/>
    <p:sldId id="1469" r:id="rId416"/>
    <p:sldId id="1412" r:id="rId417"/>
    <p:sldId id="583" r:id="rId418"/>
    <p:sldId id="584" r:id="rId419"/>
    <p:sldId id="585" r:id="rId420"/>
    <p:sldId id="1069" r:id="rId421"/>
    <p:sldId id="1442" r:id="rId422"/>
    <p:sldId id="952" r:id="rId423"/>
    <p:sldId id="1348" r:id="rId424"/>
    <p:sldId id="1349" r:id="rId425"/>
    <p:sldId id="1396" r:id="rId426"/>
    <p:sldId id="1397" r:id="rId427"/>
    <p:sldId id="1350" r:id="rId428"/>
    <p:sldId id="761" r:id="rId429"/>
    <p:sldId id="1404" r:id="rId430"/>
    <p:sldId id="861" r:id="rId431"/>
    <p:sldId id="862" r:id="rId432"/>
    <p:sldId id="756" r:id="rId433"/>
    <p:sldId id="771" r:id="rId434"/>
    <p:sldId id="876" r:id="rId435"/>
    <p:sldId id="1471" r:id="rId436"/>
    <p:sldId id="1393" r:id="rId437"/>
    <p:sldId id="1389" r:id="rId438"/>
    <p:sldId id="1457" r:id="rId439"/>
    <p:sldId id="1458" r:id="rId440"/>
    <p:sldId id="1459" r:id="rId441"/>
    <p:sldId id="1428" r:id="rId442"/>
    <p:sldId id="778" r:id="rId443"/>
    <p:sldId id="779" r:id="rId444"/>
    <p:sldId id="834" r:id="rId445"/>
    <p:sldId id="780" r:id="rId446"/>
    <p:sldId id="833" r:id="rId447"/>
    <p:sldId id="783" r:id="rId448"/>
    <p:sldId id="880" r:id="rId449"/>
    <p:sldId id="881" r:id="rId450"/>
    <p:sldId id="879" r:id="rId451"/>
    <p:sldId id="866" r:id="rId452"/>
    <p:sldId id="1341" r:id="rId453"/>
    <p:sldId id="1390" r:id="rId454"/>
    <p:sldId id="1391" r:id="rId455"/>
    <p:sldId id="878" r:id="rId456"/>
    <p:sldId id="867" r:id="rId457"/>
    <p:sldId id="868" r:id="rId458"/>
    <p:sldId id="870" r:id="rId459"/>
    <p:sldId id="1241" r:id="rId460"/>
    <p:sldId id="1411" r:id="rId461"/>
    <p:sldId id="869" r:id="rId462"/>
    <p:sldId id="1342" r:id="rId463"/>
    <p:sldId id="1367" r:id="rId464"/>
    <p:sldId id="1377" r:id="rId465"/>
    <p:sldId id="1379" r:id="rId466"/>
    <p:sldId id="1368" r:id="rId467"/>
    <p:sldId id="1369" r:id="rId468"/>
    <p:sldId id="1380" r:id="rId469"/>
    <p:sldId id="1381" r:id="rId470"/>
    <p:sldId id="1370" r:id="rId471"/>
    <p:sldId id="1371" r:id="rId472"/>
    <p:sldId id="1372" r:id="rId473"/>
    <p:sldId id="1373" r:id="rId474"/>
    <p:sldId id="1374" r:id="rId475"/>
    <p:sldId id="1375" r:id="rId476"/>
    <p:sldId id="1033" r:id="rId477"/>
    <p:sldId id="1021" r:id="rId478"/>
    <p:sldId id="1022" r:id="rId479"/>
    <p:sldId id="1023" r:id="rId480"/>
    <p:sldId id="1024" r:id="rId481"/>
    <p:sldId id="1025" r:id="rId482"/>
    <p:sldId id="1027" r:id="rId483"/>
    <p:sldId id="1028" r:id="rId484"/>
    <p:sldId id="1029" r:id="rId485"/>
    <p:sldId id="1030" r:id="rId486"/>
    <p:sldId id="1032" r:id="rId487"/>
    <p:sldId id="1031" r:id="rId488"/>
    <p:sldId id="885" r:id="rId489"/>
    <p:sldId id="1074" r:id="rId490"/>
    <p:sldId id="976" r:id="rId491"/>
    <p:sldId id="933" r:id="rId492"/>
    <p:sldId id="954" r:id="rId493"/>
    <p:sldId id="788" r:id="rId494"/>
    <p:sldId id="1502" r:id="rId495"/>
    <p:sldId id="1456" r:id="rId496"/>
    <p:sldId id="1489" r:id="rId497"/>
    <p:sldId id="1503" r:id="rId498"/>
    <p:sldId id="1493" r:id="rId499"/>
    <p:sldId id="1495" r:id="rId50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9AE0A"/>
    <a:srgbClr val="F63122"/>
    <a:srgbClr val="CAA496"/>
    <a:srgbClr val="FD8603"/>
    <a:srgbClr val="41C60C"/>
    <a:srgbClr val="5E4C34"/>
    <a:srgbClr val="7E007E"/>
    <a:srgbClr val="164404"/>
    <a:srgbClr val="840FF9"/>
    <a:srgbClr val="D4EA0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382" autoAdjust="0"/>
    <p:restoredTop sz="86405" autoAdjust="0"/>
  </p:normalViewPr>
  <p:slideViewPr>
    <p:cSldViewPr>
      <p:cViewPr varScale="1">
        <p:scale>
          <a:sx n="79" d="100"/>
          <a:sy n="79" d="100"/>
        </p:scale>
        <p:origin x="893" y="82"/>
      </p:cViewPr>
      <p:guideLst>
        <p:guide orient="horz" pos="2160"/>
        <p:guide pos="3840"/>
      </p:guideLst>
    </p:cSldViewPr>
  </p:slideViewPr>
  <p:outlineViewPr>
    <p:cViewPr>
      <p:scale>
        <a:sx n="33" d="100"/>
        <a:sy n="33" d="100"/>
      </p:scale>
      <p:origin x="0" y="-6744"/>
    </p:cViewPr>
  </p:outlineViewPr>
  <p:notesTextViewPr>
    <p:cViewPr>
      <p:scale>
        <a:sx n="200" d="100"/>
        <a:sy n="200" d="100"/>
      </p:scale>
      <p:origin x="0" y="0"/>
    </p:cViewPr>
  </p:notesTextViewPr>
  <p:sorterViewPr>
    <p:cViewPr>
      <p:scale>
        <a:sx n="100" d="100"/>
        <a:sy n="100" d="100"/>
      </p:scale>
      <p:origin x="0" y="-206502"/>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commentAuthors" Target="commentAuthors.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viewProps" Target="viewProps.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tableStyles" Target="tableStyles.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212" Type="http://schemas.openxmlformats.org/officeDocument/2006/relationships/slide" Target="slides/slide211.xml"/><Relationship Id="rId254" Type="http://schemas.openxmlformats.org/officeDocument/2006/relationships/slide" Target="slides/slide253.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223" Type="http://schemas.openxmlformats.org/officeDocument/2006/relationships/slide" Target="slides/slide222.xml"/><Relationship Id="rId430" Type="http://schemas.openxmlformats.org/officeDocument/2006/relationships/slide" Target="slides/slide429.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125" Type="http://schemas.openxmlformats.org/officeDocument/2006/relationships/slide" Target="slides/slide124.xml"/><Relationship Id="rId167" Type="http://schemas.openxmlformats.org/officeDocument/2006/relationships/slide" Target="slides/slide166.xml"/><Relationship Id="rId332" Type="http://schemas.openxmlformats.org/officeDocument/2006/relationships/slide" Target="slides/slide331.xml"/><Relationship Id="rId374" Type="http://schemas.openxmlformats.org/officeDocument/2006/relationships/slide" Target="slides/slide373.xml"/><Relationship Id="rId71" Type="http://schemas.openxmlformats.org/officeDocument/2006/relationships/slide" Target="slides/slide70.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76" Type="http://schemas.openxmlformats.org/officeDocument/2006/relationships/slide" Target="slides/slide275.xml"/><Relationship Id="rId441" Type="http://schemas.openxmlformats.org/officeDocument/2006/relationships/slide" Target="slides/slide440.xml"/><Relationship Id="rId483" Type="http://schemas.openxmlformats.org/officeDocument/2006/relationships/slide" Target="slides/slide482.xml"/><Relationship Id="rId40" Type="http://schemas.openxmlformats.org/officeDocument/2006/relationships/slide" Target="slides/slide39.xml"/><Relationship Id="rId136" Type="http://schemas.openxmlformats.org/officeDocument/2006/relationships/slide" Target="slides/slide135.xml"/><Relationship Id="rId178" Type="http://schemas.openxmlformats.org/officeDocument/2006/relationships/slide" Target="slides/slide177.xml"/><Relationship Id="rId301" Type="http://schemas.openxmlformats.org/officeDocument/2006/relationships/slide" Target="slides/slide300.xml"/><Relationship Id="rId343" Type="http://schemas.openxmlformats.org/officeDocument/2006/relationships/slide" Target="slides/slide342.xml"/><Relationship Id="rId82" Type="http://schemas.openxmlformats.org/officeDocument/2006/relationships/slide" Target="slides/slide81.xml"/><Relationship Id="rId203" Type="http://schemas.openxmlformats.org/officeDocument/2006/relationships/slide" Target="slides/slide202.xml"/><Relationship Id="rId385" Type="http://schemas.openxmlformats.org/officeDocument/2006/relationships/slide" Target="slides/slide384.xml"/><Relationship Id="rId245" Type="http://schemas.openxmlformats.org/officeDocument/2006/relationships/slide" Target="slides/slide244.xml"/><Relationship Id="rId287" Type="http://schemas.openxmlformats.org/officeDocument/2006/relationships/slide" Target="slides/slide286.xml"/><Relationship Id="rId410" Type="http://schemas.openxmlformats.org/officeDocument/2006/relationships/slide" Target="slides/slide409.xml"/><Relationship Id="rId452" Type="http://schemas.openxmlformats.org/officeDocument/2006/relationships/slide" Target="slides/slide451.xml"/><Relationship Id="rId494" Type="http://schemas.openxmlformats.org/officeDocument/2006/relationships/slide" Target="slides/slide493.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127" Type="http://schemas.openxmlformats.org/officeDocument/2006/relationships/slide" Target="slides/slide126.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notesMaster" Target="notesMasters/notesMaster1.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presProps" Target="presProps.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220" Type="http://schemas.openxmlformats.org/officeDocument/2006/relationships/slide" Target="slides/slide219.xml"/><Relationship Id="rId458" Type="http://schemas.openxmlformats.org/officeDocument/2006/relationships/slide" Target="slides/slide457.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theme" Target="theme/theme1.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202" Type="http://schemas.openxmlformats.org/officeDocument/2006/relationships/slide" Target="slides/slide201.xml"/><Relationship Id="rId244" Type="http://schemas.openxmlformats.org/officeDocument/2006/relationships/slide" Target="slides/slide243.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72" Type="http://schemas.openxmlformats.org/officeDocument/2006/relationships/slide" Target="slides/slide71.xml"/><Relationship Id="rId375" Type="http://schemas.openxmlformats.org/officeDocument/2006/relationships/slide" Target="slides/slide374.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25-03-2023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5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158</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160</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165</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166</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185</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205</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244</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245</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274</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282</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a:t>
            </a:fld>
            <a:endParaRPr lang="en-IN"/>
          </a:p>
        </p:txBody>
      </p:sp>
    </p:spTree>
    <p:extLst>
      <p:ext uri="{BB962C8B-B14F-4D97-AF65-F5344CB8AC3E}">
        <p14:creationId xmlns:p14="http://schemas.microsoft.com/office/powerpoint/2010/main" val="1633581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284</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285</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312</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357</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358</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359</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427</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450</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132</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141</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142</a:t>
            </a:fld>
            <a:endParaRPr lang="en-IN"/>
          </a:p>
        </p:txBody>
      </p:sp>
    </p:spTree>
    <p:extLst>
      <p:ext uri="{BB962C8B-B14F-4D97-AF65-F5344CB8AC3E}">
        <p14:creationId xmlns:p14="http://schemas.microsoft.com/office/powerpoint/2010/main" val="23319703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144</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146</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150</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152</a:t>
            </a:fld>
            <a:endParaRPr lang="en-IN"/>
          </a:p>
        </p:txBody>
      </p:sp>
    </p:spTree>
    <p:extLst>
      <p:ext uri="{BB962C8B-B14F-4D97-AF65-F5344CB8AC3E}">
        <p14:creationId xmlns:p14="http://schemas.microsoft.com/office/powerpoint/2010/main" val="2133267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3/25/2023</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3/25/2023</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3/25/2023</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3/25/2023</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7.xml"/><Relationship Id="rId4" Type="http://schemas.openxmlformats.org/officeDocument/2006/relationships/image" Target="../media/image55.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3" Type="http://schemas.openxmlformats.org/officeDocument/2006/relationships/image" Target="../media/image61.png"/><Relationship Id="rId7" Type="http://schemas.openxmlformats.org/officeDocument/2006/relationships/image" Target="../media/image65.png"/><Relationship Id="rId2" Type="http://schemas.openxmlformats.org/officeDocument/2006/relationships/image" Target="../media/image60.png"/><Relationship Id="rId1" Type="http://schemas.openxmlformats.org/officeDocument/2006/relationships/slideLayout" Target="../slideLayouts/slideLayout7.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4.jpe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7.xml"/><Relationship Id="rId4" Type="http://schemas.openxmlformats.org/officeDocument/2006/relationships/image" Target="../media/image80.png"/></Relationships>
</file>

<file path=ppt/slides/_rels/slide27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7.xml"/><Relationship Id="rId4" Type="http://schemas.openxmlformats.org/officeDocument/2006/relationships/image" Target="../media/image83.png"/></Relationships>
</file>

<file path=ppt/slides/_rels/slide273.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7.xml"/><Relationship Id="rId4" Type="http://schemas.openxmlformats.org/officeDocument/2006/relationships/image" Target="../media/image84.png"/></Relationships>
</file>

<file path=ppt/slides/_rels/slide27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7.xml"/><Relationship Id="rId5" Type="http://schemas.openxmlformats.org/officeDocument/2006/relationships/image" Target="../media/image89.png"/><Relationship Id="rId4" Type="http://schemas.openxmlformats.org/officeDocument/2006/relationships/image" Target="../media/image88.png"/></Relationships>
</file>

<file path=ppt/slides/_rels/slide276.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95.png"/></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99.png"/></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101.png"/></Relationships>
</file>

<file path=ppt/slides/_rels/slide285.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103.png"/></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0.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7.xml"/><Relationship Id="rId4" Type="http://schemas.openxmlformats.org/officeDocument/2006/relationships/image" Target="../media/image12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124.png"/><Relationship Id="rId5" Type="http://schemas.openxmlformats.org/officeDocument/2006/relationships/image" Target="../media/image123.png"/><Relationship Id="rId4" Type="http://schemas.openxmlformats.org/officeDocument/2006/relationships/image" Target="../media/image122.png"/></Relationships>
</file>

<file path=ppt/slides/_rels/slide313.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5.png"/><Relationship Id="rId1" Type="http://schemas.openxmlformats.org/officeDocument/2006/relationships/slideLayout" Target="../slideLayouts/slideLayout7.xml"/><Relationship Id="rId5" Type="http://schemas.openxmlformats.org/officeDocument/2006/relationships/image" Target="../media/image126.png"/><Relationship Id="rId4" Type="http://schemas.openxmlformats.org/officeDocument/2006/relationships/image" Target="../media/image123.png"/></Relationships>
</file>

<file path=ppt/slides/_rels/slide314.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7.xml"/><Relationship Id="rId5" Type="http://schemas.openxmlformats.org/officeDocument/2006/relationships/image" Target="../media/image128.png"/><Relationship Id="rId4" Type="http://schemas.openxmlformats.org/officeDocument/2006/relationships/image" Target="../media/image127.png"/></Relationships>
</file>

<file path=ppt/slides/_rels/slide315.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7.xml"/><Relationship Id="rId5" Type="http://schemas.openxmlformats.org/officeDocument/2006/relationships/image" Target="../media/image130.png"/><Relationship Id="rId4" Type="http://schemas.openxmlformats.org/officeDocument/2006/relationships/image" Target="../media/image129.png"/></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3" Type="http://schemas.openxmlformats.org/officeDocument/2006/relationships/image" Target="../media/image134.gif"/><Relationship Id="rId2" Type="http://schemas.openxmlformats.org/officeDocument/2006/relationships/image" Target="../media/image133.gif"/><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2" Type="http://schemas.openxmlformats.org/officeDocument/2006/relationships/image" Target="../media/image138.jpeg"/><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3" Type="http://schemas.openxmlformats.org/officeDocument/2006/relationships/image" Target="../media/image141.jpeg"/><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2" Type="http://schemas.openxmlformats.org/officeDocument/2006/relationships/image" Target="../media/image142.gif"/><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7.xml"/><Relationship Id="rId4" Type="http://schemas.openxmlformats.org/officeDocument/2006/relationships/image" Target="../media/image27.jpeg"/></Relationships>
</file>

<file path=ppt/slides/_rels/slide5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6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6" name="Rectangle 5">
            <a:extLst>
              <a:ext uri="{FF2B5EF4-FFF2-40B4-BE49-F238E27FC236}">
                <a16:creationId xmlns:a16="http://schemas.microsoft.com/office/drawing/2014/main" id="{B8948F78-B708-4250-8816-44ACEC13C281}"/>
              </a:ext>
            </a:extLst>
          </p:cNvPr>
          <p:cNvSpPr/>
          <p:nvPr/>
        </p:nvSpPr>
        <p:spPr>
          <a:xfrm>
            <a:off x="184322" y="5517232"/>
            <a:ext cx="11675299" cy="430887"/>
          </a:xfrm>
          <a:prstGeom prst="rect">
            <a:avLst/>
          </a:prstGeom>
        </p:spPr>
        <p:txBody>
          <a:bodyPr wrap="square">
            <a:spAutoFit/>
          </a:bodyPr>
          <a:lstStyle/>
          <a:p>
            <a:r>
              <a:rPr lang="en-IN" sz="2200" dirty="0">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SQL</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PL/SQL</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 and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NoSQL(MongoDB)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bg1"/>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bg1"/>
                </a:solidFill>
              </a:rPr>
              <a:t>Which module(s) you have completed?</a:t>
            </a:r>
          </a:p>
        </p:txBody>
      </p:sp>
      <p:sp>
        <p:nvSpPr>
          <p:cNvPr id="3" name="TextBox 2">
            <a:extLst>
              <a:ext uri="{FF2B5EF4-FFF2-40B4-BE49-F238E27FC236}">
                <a16:creationId xmlns:a16="http://schemas.microsoft.com/office/drawing/2014/main" id="{685929B2-6349-4CA9-ABFF-E94AF285D846}"/>
              </a:ext>
            </a:extLst>
          </p:cNvPr>
          <p:cNvSpPr txBox="1"/>
          <p:nvPr/>
        </p:nvSpPr>
        <p:spPr>
          <a:xfrm>
            <a:off x="181341" y="4212957"/>
            <a:ext cx="8146907"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chemeClr val="accent6"/>
                </a:solidFill>
              </a:rPr>
              <a:t>If A and a, B and b, C and c etc. are treated in the same way then it is case-insensitive. </a:t>
            </a:r>
            <a:r>
              <a:rPr lang="en-US" sz="2200" b="1" dirty="0">
                <a:solidFill>
                  <a:schemeClr val="accent6"/>
                </a:solidFill>
              </a:rPr>
              <a:t>MySQL is case-insensitive</a:t>
            </a:r>
            <a:endParaRPr lang="en-IN" sz="2200" b="1" dirty="0">
              <a:solidFill>
                <a:schemeClr val="accent6"/>
              </a:solidFill>
            </a:endParaRPr>
          </a:p>
        </p:txBody>
      </p:sp>
    </p:spTree>
    <p:extLst>
      <p:ext uri="{BB962C8B-B14F-4D97-AF65-F5344CB8AC3E}">
        <p14:creationId xmlns:p14="http://schemas.microsoft.com/office/powerpoint/2010/main" val="3238021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C70CCFD-3886-15EB-7B14-5A1CCEE6E28C}"/>
              </a:ext>
            </a:extLst>
          </p:cNvPr>
          <p:cNvPicPr>
            <a:picLocks noChangeAspect="1"/>
          </p:cNvPicPr>
          <p:nvPr/>
        </p:nvPicPr>
        <p:blipFill>
          <a:blip r:embed="rId2"/>
          <a:stretch>
            <a:fillRect/>
          </a:stretch>
        </p:blipFill>
        <p:spPr>
          <a:xfrm>
            <a:off x="5714662" y="2492896"/>
            <a:ext cx="6430010" cy="3014067"/>
          </a:xfrm>
          <a:prstGeom prst="rect">
            <a:avLst/>
          </a:prstGeom>
        </p:spPr>
      </p:pic>
      <p:sp>
        <p:nvSpPr>
          <p:cNvPr id="4" name="Rectangle 3"/>
          <p:cNvSpPr/>
          <p:nvPr/>
        </p:nvSpPr>
        <p:spPr>
          <a:xfrm>
            <a:off x="335360" y="620688"/>
            <a:ext cx="11449272" cy="892552"/>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1556792"/>
            <a:ext cx="11449272"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3186268"/>
            <a:ext cx="4864430" cy="707886"/>
          </a:xfrm>
          <a:prstGeom prst="rect">
            <a:avLst/>
          </a:prstGeom>
          <a:noFill/>
        </p:spPr>
        <p:txBody>
          <a:bodyPr wrap="square">
            <a:spAutoFit/>
          </a:bodyPr>
          <a:lstStyle/>
          <a:p>
            <a:r>
              <a:rPr lang="en-IN" sz="2000" b="1" dirty="0">
                <a:solidFill>
                  <a:srgbClr val="00B050"/>
                </a:solidFill>
                <a:latin typeface="Arial" panose="020B0604020202020204" pitchFamily="34" charset="0"/>
                <a:cs typeface="Arial" panose="020B0604020202020204" pitchFamily="34" charset="0"/>
              </a:rPr>
              <a:t>Primary/Foreign key</a:t>
            </a:r>
            <a:r>
              <a:rPr lang="en-IN" sz="2000" dirty="0">
                <a:solidFill>
                  <a:srgbClr val="00B05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5120605"/>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58" y="5120605"/>
            <a:ext cx="4288366"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Foreign Key is also know as</a:t>
            </a: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constraint</a:t>
            </a: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integrity constraint.</a:t>
            </a:r>
          </a:p>
        </p:txBody>
      </p:sp>
    </p:spTree>
    <p:extLst>
      <p:ext uri="{BB962C8B-B14F-4D97-AF65-F5344CB8AC3E}">
        <p14:creationId xmlns:p14="http://schemas.microsoft.com/office/powerpoint/2010/main" val="344249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006699"/>
                </a:solidFill>
                <a:latin typeface="Liberation Mono"/>
              </a:rPr>
              <a:t>NOT</a:t>
            </a:r>
            <a:r>
              <a:rPr lang="en-IN" dirty="0">
                <a:solidFill>
                  <a:srgbClr val="2658E6"/>
                </a:solidFill>
                <a:latin typeface="Liberation Mono"/>
                <a:cs typeface="Arial" panose="020B0604020202020204" pitchFamily="34" charset="0"/>
              </a:rPr>
              <a:t> </a:t>
            </a:r>
            <a:r>
              <a:rPr lang="en-IN" dirty="0">
                <a:solidFill>
                  <a:srgbClr val="006699"/>
                </a:solidFill>
                <a:latin typeface="Liberation Mono"/>
              </a:rPr>
              <a:t>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04112" y="2128521"/>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67407876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548680"/>
            <a:ext cx="11377264" cy="10002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5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2015549"/>
            <a:ext cx="11377264"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chemeClr val="bg1">
                    <a:lumMod val="50000"/>
                  </a:schemeClr>
                </a:solidFill>
                <a:latin typeface="Liberation Mono"/>
              </a:rPr>
              <a:t>)</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NOT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First element from the ENUM datatype</a:t>
            </a:r>
            <a:endParaRPr lang="en-IN" dirty="0">
              <a:latin typeface="Liberation Mono"/>
              <a:cs typeface="Arial" panose="020B0604020202020204" pitchFamily="34" charset="0"/>
            </a:endParaRP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NOT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1,'This is the test'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endParaRPr lang="en-IN" dirty="0">
              <a:latin typeface="Liberation Mono"/>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11" name="Rectangle 10">
            <a:extLst>
              <a:ext uri="{FF2B5EF4-FFF2-40B4-BE49-F238E27FC236}">
                <a16:creationId xmlns:a16="http://schemas.microsoft.com/office/drawing/2014/main" id="{15EBBF6E-40A4-471A-B684-B72542F94488}"/>
              </a:ext>
            </a:extLst>
          </p:cNvPr>
          <p:cNvSpPr/>
          <p:nvPr/>
        </p:nvSpPr>
        <p:spPr>
          <a:xfrm>
            <a:off x="263352" y="5633372"/>
            <a:ext cx="11737304"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maps [ </a:t>
            </a:r>
            <a:r>
              <a:rPr lang="en-US" dirty="0">
                <a:latin typeface="Arial" panose="020B0604020202020204" pitchFamily="34" charset="0"/>
                <a:cs typeface="Arial" panose="020B0604020202020204" pitchFamily="34" charset="0"/>
              </a:rPr>
              <a:t>membership </a:t>
            </a:r>
            <a:r>
              <a:rPr lang="en-US" dirty="0">
                <a:solidFill>
                  <a:srgbClr val="834689"/>
                </a:solidFill>
                <a:latin typeface="Arial" panose="020B0604020202020204" pitchFamily="34" charset="0"/>
                <a:cs typeface="Arial" panose="020B0604020202020204" pitchFamily="34" charset="0"/>
              </a:rPr>
              <a:t>ENUM</a:t>
            </a:r>
            <a:r>
              <a:rPr lang="en-US" dirty="0">
                <a:latin typeface="Arial" panose="020B0604020202020204" pitchFamily="34" charset="0"/>
                <a:cs typeface="Arial" panose="020B0604020202020204" pitchFamily="34" charset="0"/>
              </a:rPr>
              <a:t>(</a:t>
            </a:r>
            <a:r>
              <a:rPr lang="en-US" dirty="0">
                <a:solidFill>
                  <a:srgbClr val="669900"/>
                </a:solidFill>
                <a:latin typeface="Arial" panose="020B0604020202020204" pitchFamily="34" charset="0"/>
                <a:cs typeface="Arial" panose="020B0604020202020204" pitchFamily="34" charset="0"/>
              </a:rPr>
              <a:t>'Silver'</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'Gold'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'Diamond'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'Platinum'</a:t>
            </a:r>
            <a:r>
              <a:rPr lang="en-US" dirty="0">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these enumeration member to a numeric index where </a:t>
            </a:r>
            <a:r>
              <a:rPr lang="en-US" dirty="0">
                <a:latin typeface="Arial" panose="020B0604020202020204" pitchFamily="34" charset="0"/>
                <a:cs typeface="Arial" panose="020B0604020202020204" pitchFamily="34" charset="0"/>
              </a:rPr>
              <a:t>Silver=1, Gold=2, Diamond=3, Platinum=4 respectively.</a:t>
            </a:r>
            <a:endParaRPr lang="en-IN"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2AF4014E-388F-1DDF-EB80-425EEDA638F8}"/>
              </a:ext>
            </a:extLst>
          </p:cNvPr>
          <p:cNvSpPr txBox="1"/>
          <p:nvPr/>
        </p:nvSpPr>
        <p:spPr>
          <a:xfrm>
            <a:off x="426296" y="4759691"/>
            <a:ext cx="1121432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'D'</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Invalid default value for 'COL2'</a:t>
            </a:r>
            <a:endParaRPr lang="en-IN" dirty="0">
              <a:solidFill>
                <a:srgbClr val="00B050"/>
              </a:solidFill>
              <a:latin typeface="Liberation Mono"/>
              <a:cs typeface="Arial" panose="020B0604020202020204" pitchFamily="34" charset="0"/>
            </a:endParaRPr>
          </a:p>
        </p:txBody>
      </p:sp>
    </p:spTree>
    <p:extLst>
      <p:ext uri="{BB962C8B-B14F-4D97-AF65-F5344CB8AC3E}">
        <p14:creationId xmlns:p14="http://schemas.microsoft.com/office/powerpoint/2010/main" val="35897370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6" name="Rectangle 5"/>
          <p:cNvSpPr/>
          <p:nvPr/>
        </p:nvSpPr>
        <p:spPr>
          <a:xfrm>
            <a:off x="263352" y="5085184"/>
            <a:ext cx="11737304" cy="144655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dirty="0">
              <a:latin typeface="Arial" panose="020B0604020202020204" pitchFamily="34" charset="0"/>
              <a:cs typeface="Arial" panose="020B0604020202020204" pitchFamily="34" charset="0"/>
            </a:endParaRP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@mysize </a:t>
            </a:r>
            <a:r>
              <a:rPr lang="en-IN"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'medium'</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sizes ( size </a:t>
            </a:r>
            <a:r>
              <a:rPr lang="en-IN" dirty="0">
                <a:solidFill>
                  <a:srgbClr val="834689"/>
                </a:solidFill>
                <a:latin typeface="Arial" panose="020B0604020202020204" pitchFamily="34" charset="0"/>
                <a:cs typeface="Arial" panose="020B0604020202020204" pitchFamily="34" charset="0"/>
              </a:rPr>
              <a:t>ENUM</a:t>
            </a:r>
            <a:r>
              <a:rPr lang="en-IN" dirty="0">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'small'</a:t>
            </a:r>
            <a:r>
              <a:rPr lang="en-IN" dirty="0">
                <a:latin typeface="Arial" panose="020B0604020202020204" pitchFamily="34" charset="0"/>
                <a:cs typeface="Arial" panose="020B0604020202020204" pitchFamily="34" charset="0"/>
              </a:rPr>
              <a:t>, @mysize, </a:t>
            </a:r>
            <a:r>
              <a:rPr lang="en-IN" dirty="0">
                <a:solidFill>
                  <a:srgbClr val="669900"/>
                </a:solidFill>
                <a:latin typeface="Arial" panose="020B0604020202020204" pitchFamily="34" charset="0"/>
                <a:cs typeface="Arial" panose="020B0604020202020204" pitchFamily="34" charset="0"/>
              </a:rPr>
              <a:t>'large'</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191344" y="1163067"/>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Tree>
    <p:extLst>
      <p:ext uri="{BB962C8B-B14F-4D97-AF65-F5344CB8AC3E}">
        <p14:creationId xmlns:p14="http://schemas.microsoft.com/office/powerpoint/2010/main" val="364211398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26188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 without leaving </a:t>
            </a:r>
            <a:r>
              <a:rPr lang="en-IN">
                <a:latin typeface="Arial" panose="020B0604020202020204" pitchFamily="34" charset="0"/>
                <a:cs typeface="Arial" panose="020B0604020202020204" pitchFamily="34" charset="0"/>
              </a:rPr>
              <a:t>a spaces.</a:t>
            </a:r>
            <a:endParaRPr lang="en-IN" dirty="0">
              <a:latin typeface="Arial" panose="020B0604020202020204" pitchFamily="34" charset="0"/>
              <a:cs typeface="Arial" panose="020B0604020202020204" pitchFamily="34" charset="0"/>
            </a:endParaRP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407368" y="2492896"/>
            <a:ext cx="11377264" cy="138499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a:t>
            </a:r>
            <a:endParaRPr kumimoji="0" lang="en-US" altLang="en-US" i="0" u="none" strike="noStrike" cap="none" normalizeH="0" baseline="0" dirty="0">
              <a:ln>
                <a:noFill/>
              </a:ln>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6699"/>
                </a:solidFill>
                <a:effectLst/>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(10),</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4160534"/>
            <a:ext cx="11377264" cy="69249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'Gold'</a:t>
            </a:r>
            <a:r>
              <a:rPr lang="en-US" altLang="en-US" dirty="0">
                <a:latin typeface="Liberation Mono"/>
              </a:rPr>
              <a:t>,</a:t>
            </a:r>
            <a:r>
              <a:rPr lang="en-US" altLang="en-US" dirty="0">
                <a:solidFill>
                  <a:srgbClr val="669900"/>
                </a:solidFill>
                <a:latin typeface="Liberation Mono"/>
              </a:rPr>
              <a:t> 'Music'</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8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'Premium'</a:t>
            </a:r>
            <a:r>
              <a:rPr lang="en-US" altLang="en-US" dirty="0">
                <a:latin typeface="Liberation Mono"/>
              </a:rPr>
              <a:t>,</a:t>
            </a:r>
            <a:r>
              <a:rPr lang="en-US" altLang="en-US" dirty="0">
                <a:solidFill>
                  <a:srgbClr val="669900"/>
                </a:solidFill>
                <a:latin typeface="Liberation Mono"/>
              </a:rPr>
              <a:t> 'Movie</a:t>
            </a:r>
            <a:r>
              <a:rPr lang="en-US" altLang="en-US" dirty="0">
                <a:latin typeface="Liberation Mono"/>
              </a:rPr>
              <a:t>, </a:t>
            </a:r>
            <a:r>
              <a:rPr lang="en-US" altLang="en-US" dirty="0">
                <a:solidFill>
                  <a:srgbClr val="669900"/>
                </a:solidFill>
                <a:latin typeface="Liberation Mono"/>
              </a:rPr>
              <a:t>Concert'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8" name="Rectangle 7">
            <a:extLst>
              <a:ext uri="{FF2B5EF4-FFF2-40B4-BE49-F238E27FC236}">
                <a16:creationId xmlns:a16="http://schemas.microsoft.com/office/drawing/2014/main" id="{E1218736-825D-4E2C-A3E0-5A921AE5FD9B}"/>
              </a:ext>
            </a:extLst>
          </p:cNvPr>
          <p:cNvSpPr/>
          <p:nvPr/>
        </p:nvSpPr>
        <p:spPr>
          <a:xfrm>
            <a:off x="263352" y="5301208"/>
            <a:ext cx="1173730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SET data type allows you to specify a list of values to be inserted in the column, like ENUM. But, unlike the ENUM data type, which lets you choose only one value, the SET data type allows you to choose multiple values from the list of specified values.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0533705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095963"/>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149080"/>
            <a:ext cx="11593288" cy="166199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USER TABLES</a:t>
            </a:r>
            <a:r>
              <a:rPr lang="en-US" dirty="0">
                <a:latin typeface="Arial" panose="020B0604020202020204" pitchFamily="34" charset="0"/>
                <a:cs typeface="Arial" panose="020B0604020202020204" pitchFamily="34" charset="0"/>
              </a:rPr>
              <a:t>: This is a collection of tables created and maintained by the user. Contain USER information.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DATA DICTIONARY</a:t>
            </a:r>
            <a:r>
              <a:rPr lang="en-US" dirty="0">
                <a:latin typeface="Arial" panose="020B0604020202020204" pitchFamily="34" charset="0"/>
                <a:cs typeface="Arial" panose="020B0604020202020204" pitchFamily="34" charset="0"/>
              </a:rPr>
              <a:t>: This is a collection of tables created and maintained by the MySQL Server. It contains database information. All data dictionary tables are owned by the SYS user.</a:t>
            </a:r>
          </a:p>
        </p:txBody>
      </p:sp>
      <p:sp>
        <p:nvSpPr>
          <p:cNvPr id="10" name="TextBox 9">
            <a:extLst>
              <a:ext uri="{FF2B5EF4-FFF2-40B4-BE49-F238E27FC236}">
                <a16:creationId xmlns:a16="http://schemas.microsoft.com/office/drawing/2014/main" id="{0260AA27-F642-2E96-1501-99B7295F0300}"/>
              </a:ext>
            </a:extLst>
          </p:cNvPr>
          <p:cNvSpPr txBox="1"/>
          <p:nvPr/>
        </p:nvSpPr>
        <p:spPr>
          <a:xfrm>
            <a:off x="263352" y="1373867"/>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4096 columns per table provided the row size &lt;= 65,535 Bytes</a:t>
            </a:r>
          </a:p>
        </p:txBody>
      </p:sp>
    </p:spTree>
    <p:extLst>
      <p:ext uri="{BB962C8B-B14F-4D97-AF65-F5344CB8AC3E}">
        <p14:creationId xmlns:p14="http://schemas.microsoft.com/office/powerpoint/2010/main" val="111899687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5C45AA-4344-457B-946D-7E2D8508B28A}"/>
              </a:ext>
            </a:extLst>
          </p:cNvPr>
          <p:cNvSpPr/>
          <p:nvPr/>
        </p:nvSpPr>
        <p:spPr>
          <a:xfrm>
            <a:off x="263352" y="1484784"/>
            <a:ext cx="11665296" cy="304698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should not begin with a number or special symbols.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can start with _table_name (</a:t>
            </a:r>
            <a:r>
              <a:rPr lang="en-IN" dirty="0">
                <a:solidFill>
                  <a:schemeClr val="bg2">
                    <a:lumMod val="50000"/>
                  </a:schemeClr>
                </a:solidFill>
                <a:latin typeface="Arial" panose="020B0604020202020204" pitchFamily="34" charset="0"/>
                <a:cs typeface="Arial" panose="020B0604020202020204" pitchFamily="34" charset="0"/>
              </a:rPr>
              <a:t>underscore</a:t>
            </a:r>
            <a:r>
              <a:rPr lang="en-IN" dirty="0">
                <a:latin typeface="Arial" panose="020B0604020202020204" pitchFamily="34" charset="0"/>
                <a:cs typeface="Arial" panose="020B0604020202020204" pitchFamily="34" charset="0"/>
              </a:rPr>
              <a:t>)  or $table_name (</a:t>
            </a:r>
            <a:r>
              <a:rPr lang="en-IN" dirty="0">
                <a:solidFill>
                  <a:schemeClr val="bg2">
                    <a:lumMod val="50000"/>
                  </a:schemeClr>
                </a:solidFill>
                <a:latin typeface="Arial" panose="020B0604020202020204" pitchFamily="34" charset="0"/>
                <a:cs typeface="Arial" panose="020B0604020202020204" pitchFamily="34" charset="0"/>
              </a:rPr>
              <a:t>dollar</a:t>
            </a:r>
            <a:r>
              <a:rPr lang="en-IN" dirty="0">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sign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and column name can have max 64 char.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words as table_name is invalid, if you want to give multiple words as table_name then give it in `table_name` (</a:t>
            </a:r>
            <a:r>
              <a:rPr lang="en-IN" dirty="0">
                <a:solidFill>
                  <a:schemeClr val="bg2">
                    <a:lumMod val="50000"/>
                  </a:schemeClr>
                </a:solidFill>
                <a:latin typeface="Arial" panose="020B0604020202020204" pitchFamily="34" charset="0"/>
                <a:cs typeface="Arial" panose="020B0604020202020204" pitchFamily="34" charset="0"/>
              </a:rPr>
              <a:t>backtick</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636293"/>
            <a:ext cx="11665296"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names are stored in lowercase on disk. MySQL converts all table names to lowercase on storage. This behavior also applies to database names and table aliases.</a:t>
            </a:r>
          </a:p>
          <a:p>
            <a:r>
              <a:rPr lang="en-US" dirty="0">
                <a:solidFill>
                  <a:srgbClr val="FF0000"/>
                </a:solidFill>
                <a:latin typeface="Arial" panose="020B0604020202020204" pitchFamily="34" charset="0"/>
                <a:cs typeface="Arial" panose="020B0604020202020204" pitchFamily="34" charset="0"/>
              </a:rPr>
              <a:t>     e.g. </a:t>
            </a:r>
            <a:r>
              <a:rPr lang="en-US" sz="1800" dirty="0">
                <a:solidFill>
                  <a:schemeClr val="tx1">
                    <a:lumMod val="75000"/>
                    <a:lumOff val="25000"/>
                  </a:schemeClr>
                </a:solidFill>
                <a:latin typeface="Arial" panose="020B0604020202020204" pitchFamily="34" charset="0"/>
                <a:cs typeface="Arial" panose="020B0604020202020204" pitchFamily="34" charset="0"/>
              </a:rPr>
              <a:t>show variables like 'lower_case_table_names';</a:t>
            </a:r>
            <a:r>
              <a:rPr lang="en-US" dirty="0">
                <a:latin typeface="Arial" panose="020B0604020202020204" pitchFamily="34" charset="0"/>
                <a:cs typeface="Arial" panose="020B0604020202020204" pitchFamily="34" charset="0"/>
              </a:rPr>
              <a:t> </a:t>
            </a:r>
          </a:p>
        </p:txBody>
      </p:sp>
      <p:sp>
        <p:nvSpPr>
          <p:cNvPr id="9" name="Rectangle 8">
            <a:extLst>
              <a:ext uri="{FF2B5EF4-FFF2-40B4-BE49-F238E27FC236}">
                <a16:creationId xmlns:a16="http://schemas.microsoft.com/office/drawing/2014/main" id="{6807EBAC-5D98-4A00-8D97-92B56FEE634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6C72572-1A28-46C0-89E9-D366AD68790A}"/>
              </a:ext>
            </a:extLst>
          </p:cNvPr>
          <p:cNvSpPr/>
          <p:nvPr/>
        </p:nvSpPr>
        <p:spPr>
          <a:xfrm>
            <a:off x="1600200" y="801469"/>
            <a:ext cx="8991600" cy="369332"/>
          </a:xfrm>
          <a:prstGeom prst="rect">
            <a:avLst/>
          </a:prstGeom>
        </p:spPr>
        <p:txBody>
          <a:bodyPr wrap="square">
            <a:spAutoFit/>
          </a:bodyPr>
          <a:lstStyle/>
          <a:p>
            <a:r>
              <a:rPr lang="en-IN" sz="1800" dirty="0">
                <a:latin typeface="Palatino Linotype" panose="02040502050505030304" pitchFamily="18" charset="0"/>
                <a:cs typeface="Segoe UI Light" panose="020B0502040204020203" pitchFamily="34" charset="0"/>
              </a:rPr>
              <a:t>Use a </a:t>
            </a:r>
            <a:r>
              <a:rPr lang="en-IN" sz="1800" b="1" dirty="0">
                <a:latin typeface="Palatino Linotype" panose="02040502050505030304" pitchFamily="18" charset="0"/>
                <a:cs typeface="Segoe UI Light" panose="020B0502040204020203" pitchFamily="34" charset="0"/>
              </a:rPr>
              <a:t>CREATE TABLE </a:t>
            </a:r>
            <a:r>
              <a:rPr lang="en-IN" sz="18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411913182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324535"/>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solidFill>
                  <a:schemeClr val="accent4">
                    <a:lumMod val="50000"/>
                  </a:schemeClr>
                </a:solidFill>
                <a:latin typeface="Liberation Mono"/>
              </a:rPr>
              <a:t>create_defineation</a:t>
            </a:r>
            <a:r>
              <a:rPr lang="en-IN" sz="2000" i="1" dirty="0">
                <a:solidFill>
                  <a:schemeClr val="tx1">
                    <a:lumMod val="75000"/>
                    <a:lumOff val="25000"/>
                  </a:schemeClr>
                </a:solidFill>
                <a:latin typeface="Liberation Mono"/>
              </a:rPr>
              <a:t>, </a:t>
            </a:r>
            <a:r>
              <a:rPr lang="en-IN" sz="2000" i="1"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[table_options]</a:t>
            </a:r>
          </a:p>
          <a:p>
            <a:r>
              <a:rPr lang="en-IN" sz="2000" dirty="0">
                <a:solidFill>
                  <a:schemeClr val="tx1">
                    <a:lumMod val="75000"/>
                    <a:lumOff val="25000"/>
                  </a:schemeClr>
                </a:solidFill>
                <a:latin typeface="Liberation Mono"/>
              </a:rPr>
              <a:t>    [partition_options]</a:t>
            </a:r>
          </a:p>
          <a:p>
            <a:endParaRPr lang="en-IN" sz="2000" dirty="0">
              <a:solidFill>
                <a:srgbClr val="0077AA"/>
              </a:solidFill>
              <a:latin typeface="Liberation Mono"/>
            </a:endParaRPr>
          </a:p>
          <a:p>
            <a:r>
              <a:rPr lang="en-US" sz="2000" b="1" i="1" dirty="0">
                <a:solidFill>
                  <a:schemeClr val="accent4">
                    <a:lumMod val="50000"/>
                  </a:schemeClr>
                </a:solidFill>
                <a:latin typeface="Liberation Mono"/>
              </a:rPr>
              <a:t>create_definition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col_name </a:t>
            </a:r>
            <a:r>
              <a:rPr lang="en-US" sz="2000" b="1" i="1" dirty="0">
                <a:solidFill>
                  <a:schemeClr val="bg2">
                    <a:lumMod val="50000"/>
                  </a:schemeClr>
                </a:solidFill>
                <a:latin typeface="Liberation Mono"/>
              </a:rPr>
              <a:t>column_definition</a:t>
            </a:r>
          </a:p>
          <a:p>
            <a:endParaRPr lang="en-US" sz="2000" dirty="0">
              <a:solidFill>
                <a:srgbClr val="0077AA"/>
              </a:solidFill>
              <a:latin typeface="Liberation Mono"/>
            </a:endParaRPr>
          </a:p>
          <a:p>
            <a:r>
              <a:rPr lang="en-US" sz="2000" b="1" i="1" dirty="0">
                <a:solidFill>
                  <a:schemeClr val="bg2">
                    <a:lumMod val="50000"/>
                  </a:schemeClr>
                </a:solidFill>
                <a:latin typeface="Liberation Mono"/>
              </a:rPr>
              <a:t>column_definition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2000" dirty="0">
                <a:solidFill>
                  <a:srgbClr val="0077AA"/>
                </a:solidFill>
                <a:latin typeface="Liberation Mono"/>
              </a:rPr>
              <a:t>    </a:t>
            </a:r>
          </a:p>
          <a:p>
            <a:r>
              <a:rPr lang="en-IN" sz="2000" dirty="0">
                <a:solidFill>
                  <a:schemeClr val="tx1">
                    <a:lumMod val="75000"/>
                    <a:lumOff val="25000"/>
                  </a:schemeClr>
                </a:solidFill>
                <a:latin typeface="Liberation Mono"/>
              </a:rPr>
              <a:t>table_options:</a:t>
            </a: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6960096" y="5805264"/>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238098762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3717845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insert</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1,</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3,</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3E42EAE3-733C-EBF2-1039-990A41FDDB33}"/>
              </a:ext>
            </a:extLst>
          </p:cNvPr>
          <p:cNvPicPr>
            <a:picLocks noChangeAspect="1"/>
          </p:cNvPicPr>
          <p:nvPr/>
        </p:nvPicPr>
        <p:blipFill>
          <a:blip r:embed="rId2"/>
          <a:stretch>
            <a:fillRect/>
          </a:stretch>
        </p:blipFill>
        <p:spPr>
          <a:xfrm>
            <a:off x="5835723" y="1272916"/>
            <a:ext cx="4489984" cy="1178934"/>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update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92735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r>
              <a:rPr lang="en-IN" dirty="0">
                <a:solidFill>
                  <a:srgbClr val="006699"/>
                </a:solidFill>
                <a:latin typeface="Liberation Mono"/>
              </a:rPr>
              <a:t>)</a:t>
            </a:r>
            <a:r>
              <a:rPr lang="en-IN" dirty="0">
                <a:solidFill>
                  <a:srgbClr val="834689"/>
                </a:solidFill>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c4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 </a:t>
            </a:r>
            <a:r>
              <a:rPr lang="en-IN" dirty="0">
                <a:solidFill>
                  <a:srgbClr val="006699"/>
                </a:solidFill>
                <a:latin typeface="Liberation Mono"/>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c3</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c4</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61137685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923330"/>
          </a:xfrm>
          <a:prstGeom prst="rect">
            <a:avLst/>
          </a:prstGeom>
        </p:spPr>
        <p:txBody>
          <a:bodyPr wrap="square">
            <a:spAutoFit/>
          </a:bodyPr>
          <a:lstStyle/>
          <a:p>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p:txBody>
      </p:sp>
      <p:sp>
        <p:nvSpPr>
          <p:cNvPr id="6" name="Rectangle 5">
            <a:extLst>
              <a:ext uri="{FF2B5EF4-FFF2-40B4-BE49-F238E27FC236}">
                <a16:creationId xmlns:a16="http://schemas.microsoft.com/office/drawing/2014/main" id="{6DE79E53-CAA4-40DF-AFCE-1F13A27C78F7}"/>
              </a:ext>
            </a:extLst>
          </p:cNvPr>
          <p:cNvSpPr/>
          <p:nvPr/>
        </p:nvSpPr>
        <p:spPr>
          <a:xfrm>
            <a:off x="406573" y="4437972"/>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658616"/>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C7EE452E-83CC-B067-610E-8D90D4C53042}"/>
              </a:ext>
            </a:extLst>
          </p:cNvPr>
          <p:cNvSpPr txBox="1"/>
          <p:nvPr/>
        </p:nvSpPr>
        <p:spPr>
          <a:xfrm>
            <a:off x="263352" y="116632"/>
            <a:ext cx="11737304" cy="2431435"/>
          </a:xfrm>
          <a:prstGeom prst="rect">
            <a:avLst/>
          </a:prstGeom>
          <a:noFill/>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a:p>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second form of the </a:t>
            </a:r>
            <a:r>
              <a:rPr lang="en-IN" b="1" dirty="0">
                <a:latin typeface="Palatino Linotype" panose="02040502050505030304" pitchFamily="18" charset="0"/>
              </a:rPr>
              <a:t>INSERT</a:t>
            </a:r>
            <a:r>
              <a:rPr lang="en-IN" dirty="0">
                <a:latin typeface="Palatino Linotype" panose="02040502050505030304" pitchFamily="18" charset="0"/>
              </a:rPr>
              <a:t> statement allows the user to specify explicit attribute names that correspond to the values provided in the </a:t>
            </a:r>
            <a:r>
              <a:rPr lang="en-IN" b="1" dirty="0">
                <a:latin typeface="Palatino Linotype" panose="02040502050505030304" pitchFamily="18" charset="0"/>
              </a:rPr>
              <a:t>INSERT</a:t>
            </a:r>
            <a:r>
              <a:rPr lang="en-IN" dirty="0">
                <a:latin typeface="Palatino Linotype" panose="02040502050505030304" pitchFamily="18" charset="0"/>
              </a:rPr>
              <a:t> command. This is useful if a relation has many attributes but only a few of those attributes are assigned values in the new tuple. However, the values must include all attributes with </a:t>
            </a:r>
            <a:r>
              <a:rPr lang="en-IN" b="1" dirty="0">
                <a:latin typeface="Palatino Linotype" panose="02040502050505030304" pitchFamily="18" charset="0"/>
              </a:rPr>
              <a:t>NOT</a:t>
            </a:r>
            <a:r>
              <a:rPr lang="en-IN" dirty="0">
                <a:latin typeface="Palatino Linotype" panose="02040502050505030304" pitchFamily="18" charset="0"/>
              </a:rPr>
              <a:t> </a:t>
            </a:r>
            <a:r>
              <a:rPr lang="en-IN" b="1" dirty="0">
                <a:latin typeface="Palatino Linotype" panose="02040502050505030304" pitchFamily="18" charset="0"/>
              </a:rPr>
              <a:t>NULL</a:t>
            </a:r>
            <a:r>
              <a:rPr lang="en-IN" dirty="0">
                <a:latin typeface="Palatino Linotype" panose="02040502050505030304" pitchFamily="18" charset="0"/>
              </a:rPr>
              <a:t> specification and no default value. Attributes with </a:t>
            </a:r>
            <a:r>
              <a:rPr lang="en-IN" b="1" dirty="0">
                <a:latin typeface="Palatino Linotype" panose="02040502050505030304" pitchFamily="18" charset="0"/>
              </a:rPr>
              <a:t>NULL</a:t>
            </a:r>
            <a:r>
              <a:rPr lang="en-IN" dirty="0">
                <a:latin typeface="Palatino Linotype" panose="02040502050505030304" pitchFamily="18" charset="0"/>
              </a:rPr>
              <a:t> allowed or </a:t>
            </a:r>
            <a:r>
              <a:rPr lang="en-IN" b="1" dirty="0">
                <a:latin typeface="Palatino Linotype" panose="02040502050505030304" pitchFamily="18" charset="0"/>
              </a:rPr>
              <a:t>DEFAULT</a:t>
            </a:r>
            <a:r>
              <a:rPr lang="en-IN" dirty="0">
                <a:latin typeface="Palatino Linotype" panose="02040502050505030304" pitchFamily="18" charset="0"/>
              </a:rPr>
              <a:t> values are the ones that can be left out.</a:t>
            </a:r>
          </a:p>
        </p:txBody>
      </p:sp>
    </p:spTree>
    <p:extLst>
      <p:ext uri="{BB962C8B-B14F-4D97-AF65-F5344CB8AC3E}">
        <p14:creationId xmlns:p14="http://schemas.microsoft.com/office/powerpoint/2010/main" val="138572728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19" name="Rectangle 18">
            <a:extLst>
              <a:ext uri="{FF2B5EF4-FFF2-40B4-BE49-F238E27FC236}">
                <a16:creationId xmlns:a16="http://schemas.microsoft.com/office/drawing/2014/main" id="{64CFD2C7-651C-4097-AE6F-B34058DBB403}"/>
              </a:ext>
            </a:extLst>
          </p:cNvPr>
          <p:cNvSpPr/>
          <p:nvPr/>
        </p:nvSpPr>
        <p:spPr>
          <a:xfrm>
            <a:off x="290449" y="1543587"/>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Tree>
    <p:extLst>
      <p:ext uri="{BB962C8B-B14F-4D97-AF65-F5344CB8AC3E}">
        <p14:creationId xmlns:p14="http://schemas.microsoft.com/office/powerpoint/2010/main" val="127607174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'patil'</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56490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VALUE } [ROW] ( </a:t>
            </a:r>
            <a:r>
              <a:rPr lang="en-IN" sz="2000" dirty="0">
                <a:latin typeface="Liberation Mono"/>
              </a:rPr>
              <a:t>{ expr | DEFAULT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 </a:t>
            </a:r>
            <a:r>
              <a:rPr lang="en-IN" sz="2000" dirty="0">
                <a:solidFill>
                  <a:srgbClr val="0077AA"/>
                </a:solidFill>
                <a:latin typeface="Liberation Mono"/>
              </a:rPr>
              <a:t>[ROW]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[ROW]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265312033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SELECT </a:t>
            </a:r>
            <a:r>
              <a:rPr lang="en-US" sz="2000" dirty="0">
                <a:solidFill>
                  <a:schemeClr val="bg1">
                    <a:lumMod val="50000"/>
                  </a:schemeClr>
                </a:solidFill>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69331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deptno</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deptno</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40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bg1">
                    <a:lumMod val="50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deptno</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81025779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2879743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835088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884355"/>
            <a:chOff x="7129860" y="4077606"/>
            <a:chExt cx="11546463" cy="4884355"/>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437646"/>
              <a:ext cx="2174424"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pPr marL="342900" indent="-342900">
                <a:buAutoNum type="arabicPlain" startAt="500"/>
              </a:pPr>
              <a:r>
                <a:rPr lang="en-IN" dirty="0">
                  <a:latin typeface="Arial" panose="020B0604020202020204" pitchFamily="34" charset="0"/>
                  <a:cs typeface="Arial" panose="020B0604020202020204" pitchFamily="34" charset="0"/>
                </a:rPr>
                <a:t>  sam 3500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203132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250 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437646"/>
              <a:ext cx="2034763" cy="2862322"/>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sam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ram  550</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5000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74951"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3979227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97559787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record’s/row’s/</a:t>
            </a:r>
            <a:r>
              <a:rPr lang="en-IN" sz="2400" dirty="0"/>
              <a:t>tuple’s</a:t>
            </a:r>
            <a:r>
              <a:rPr lang="en-US" sz="2400" dirty="0">
                <a:latin typeface="Arial" pitchFamily="34" charset="0"/>
                <a:cs typeface="Arial" pitchFamily="34" charset="0"/>
              </a:rPr>
              <a:t>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3915625698"/>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column’s/attribute’s/field’s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170395019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67297617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355939013"/>
              </p:ext>
            </p:extLst>
          </p:nvPr>
        </p:nvGraphicFramePr>
        <p:xfrm>
          <a:off x="406801" y="3430800"/>
          <a:ext cx="6409278" cy="2518914"/>
        </p:xfrm>
        <a:graphic>
          <a:graphicData uri="http://schemas.openxmlformats.org/drawingml/2006/table">
            <a:tbl>
              <a:tblPr>
                <a:tableStyleId>{BC89EF96-8CEA-46FF-86C4-4CE0E7609802}</a:tableStyleId>
              </a:tblPr>
              <a:tblGrid>
                <a:gridCol w="1039341">
                  <a:extLst>
                    <a:ext uri="{9D8B030D-6E8A-4147-A177-3AD203B41FA5}">
                      <a16:colId xmlns:a16="http://schemas.microsoft.com/office/drawing/2014/main" val="20000"/>
                    </a:ext>
                  </a:extLst>
                </a:gridCol>
                <a:gridCol w="1014914">
                  <a:extLst>
                    <a:ext uri="{9D8B030D-6E8A-4147-A177-3AD203B41FA5}">
                      <a16:colId xmlns:a16="http://schemas.microsoft.com/office/drawing/2014/main" val="20001"/>
                    </a:ext>
                  </a:extLst>
                </a:gridCol>
                <a:gridCol w="1150383">
                  <a:extLst>
                    <a:ext uri="{9D8B030D-6E8A-4147-A177-3AD203B41FA5}">
                      <a16:colId xmlns:a16="http://schemas.microsoft.com/office/drawing/2014/main" val="20002"/>
                    </a:ext>
                  </a:extLst>
                </a:gridCol>
                <a:gridCol w="1561235">
                  <a:extLst>
                    <a:ext uri="{9D8B030D-6E8A-4147-A177-3AD203B41FA5}">
                      <a16:colId xmlns:a16="http://schemas.microsoft.com/office/drawing/2014/main" val="20003"/>
                    </a:ext>
                  </a:extLst>
                </a:gridCol>
                <a:gridCol w="1643405">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326652148"/>
              </p:ext>
            </p:extLst>
          </p:nvPr>
        </p:nvGraphicFramePr>
        <p:xfrm>
          <a:off x="7896199" y="3430833"/>
          <a:ext cx="4032447" cy="1761227"/>
        </p:xfrm>
        <a:graphic>
          <a:graphicData uri="http://schemas.openxmlformats.org/drawingml/2006/table">
            <a:tbl>
              <a:tblPr>
                <a:tableStyleId>{BC89EF96-8CEA-46FF-86C4-4CE0E7609802}</a:tableStyleId>
              </a:tblPr>
              <a:tblGrid>
                <a:gridCol w="1379521">
                  <a:extLst>
                    <a:ext uri="{9D8B030D-6E8A-4147-A177-3AD203B41FA5}">
                      <a16:colId xmlns:a16="http://schemas.microsoft.com/office/drawing/2014/main" val="20000"/>
                    </a:ext>
                  </a:extLst>
                </a:gridCol>
                <a:gridCol w="1408411">
                  <a:extLst>
                    <a:ext uri="{9D8B030D-6E8A-4147-A177-3AD203B41FA5}">
                      <a16:colId xmlns:a16="http://schemas.microsoft.com/office/drawing/2014/main" val="20001"/>
                    </a:ext>
                  </a:extLst>
                </a:gridCol>
                <a:gridCol w="1244515">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pic>
        <p:nvPicPr>
          <p:cNvPr id="1026" name="Picture 2" descr="10+ Free Hyperlink &amp; Link Images - Pixabay">
            <a:extLst>
              <a:ext uri="{FF2B5EF4-FFF2-40B4-BE49-F238E27FC236}">
                <a16:creationId xmlns:a16="http://schemas.microsoft.com/office/drawing/2014/main" id="{ECA55A3D-AAA2-3DBF-1C88-29AD04B432D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9075" y="4049123"/>
            <a:ext cx="904005" cy="904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067562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12315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9255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sz="2400"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 </a:t>
            </a:r>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2052213243"/>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564904"/>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845204" y="941853"/>
            <a:ext cx="5227460" cy="523220"/>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a:t>
            </a:r>
            <a:r>
              <a:rPr lang="en-IN" sz="2000" b="1" dirty="0">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statement, </a:t>
            </a:r>
            <a:r>
              <a:rPr lang="en-IN" sz="28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8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
        <p:nvSpPr>
          <p:cNvPr id="8" name="Rectangle 7">
            <a:extLst>
              <a:ext uri="{FF2B5EF4-FFF2-40B4-BE49-F238E27FC236}">
                <a16:creationId xmlns:a16="http://schemas.microsoft.com/office/drawing/2014/main" id="{0119DCDE-8C0D-9C42-2F4F-051568AEEC25}"/>
              </a:ext>
            </a:extLst>
          </p:cNvPr>
          <p:cNvSpPr/>
          <p:nvPr/>
        </p:nvSpPr>
        <p:spPr>
          <a:xfrm>
            <a:off x="1107792" y="3276600"/>
            <a:ext cx="9976416" cy="369332"/>
          </a:xfrm>
          <a:prstGeom prst="rect">
            <a:avLst/>
          </a:prstGeom>
        </p:spPr>
        <p:txBody>
          <a:bodyPr wrap="square">
            <a:spAutoFit/>
          </a:bodyPr>
          <a:lstStyle/>
          <a:p>
            <a:r>
              <a:rPr lang="en-US" b="1" dirty="0">
                <a:latin typeface="Palatino Linotype" panose="02040502050505030304" pitchFamily="18" charset="0"/>
              </a:rPr>
              <a:t>UPDATE</a:t>
            </a:r>
            <a:r>
              <a:rPr lang="en-US" dirty="0">
                <a:latin typeface="Palatino Linotype" panose="02040502050505030304" pitchFamily="18" charset="0"/>
              </a:rPr>
              <a:t>  is used to change/modify the values of some attributes of one or more selected tuples.</a:t>
            </a:r>
            <a:endParaRPr lang="en-IN" dirty="0">
              <a:latin typeface="Palatino Linotype" panose="02040502050505030304" pitchFamily="18" charset="0"/>
            </a:endParaRPr>
          </a:p>
        </p:txBody>
      </p:sp>
    </p:spTree>
    <p:extLst>
      <p:ext uri="{BB962C8B-B14F-4D97-AF65-F5344CB8AC3E}">
        <p14:creationId xmlns:p14="http://schemas.microsoft.com/office/powerpoint/2010/main" val="559338980"/>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1052736"/>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rgbClr val="0077AA"/>
                </a:solidFill>
                <a:latin typeface="Liberation Mono"/>
              </a:rPr>
              <a:t>= </a:t>
            </a:r>
            <a:r>
              <a:rPr lang="en-IN" sz="2000" dirty="0">
                <a:latin typeface="Liberation Mono"/>
              </a:rPr>
              <a:t>{ expr1 | DEFAULT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col_name2 </a:t>
            </a:r>
            <a:r>
              <a:rPr lang="en-IN" sz="2000" dirty="0">
                <a:solidFill>
                  <a:srgbClr val="0077AA"/>
                </a:solidFill>
                <a:latin typeface="Liberation Mono"/>
              </a:rPr>
              <a:t>= </a:t>
            </a:r>
            <a:r>
              <a:rPr lang="en-IN" sz="2000" dirty="0">
                <a:latin typeface="Liberation Mono"/>
              </a:rPr>
              <a:t>{ expr2 | DEFAULT } </a:t>
            </a:r>
            <a:r>
              <a:rPr lang="en-IN" sz="2000" dirty="0">
                <a:solidFill>
                  <a:srgbClr val="0077AA"/>
                </a:solidFill>
                <a:latin typeface="Liberation Mono"/>
              </a:rPr>
              <a:t>]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solidFill>
                  <a:schemeClr val="bg1">
                    <a:lumMod val="50000"/>
                  </a:schemeClr>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3639250110"/>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
        <p:nvSpPr>
          <p:cNvPr id="3" name="Rectangle 2">
            <a:extLst>
              <a:ext uri="{FF2B5EF4-FFF2-40B4-BE49-F238E27FC236}">
                <a16:creationId xmlns:a16="http://schemas.microsoft.com/office/drawing/2014/main" id="{ABA1DED6-069A-530E-0273-2F34E6DBFCBF}"/>
              </a:ext>
            </a:extLst>
          </p:cNvPr>
          <p:cNvSpPr/>
          <p:nvPr/>
        </p:nvSpPr>
        <p:spPr>
          <a:xfrm>
            <a:off x="3510997" y="3276600"/>
            <a:ext cx="5170005" cy="369332"/>
          </a:xfrm>
          <a:prstGeom prst="rect">
            <a:avLst/>
          </a:prstGeom>
        </p:spPr>
        <p:txBody>
          <a:bodyPr wrap="none">
            <a:spAutoFit/>
          </a:bodyPr>
          <a:lstStyle/>
          <a:p>
            <a:r>
              <a:rPr lang="en-US" b="1" dirty="0">
                <a:latin typeface="Palatino Linotype" panose="02040502050505030304" pitchFamily="18" charset="0"/>
              </a:rPr>
              <a:t>DELETE</a:t>
            </a:r>
            <a:r>
              <a:rPr lang="en-US" dirty="0">
                <a:latin typeface="Palatino Linotype" panose="02040502050505030304" pitchFamily="18" charset="0"/>
              </a:rPr>
              <a:t> is used to delete tuples  from a relation.</a:t>
            </a:r>
            <a:endParaRPr lang="en-IN" dirty="0">
              <a:latin typeface="Palatino Linotype" panose="02040502050505030304" pitchFamily="18" charset="0"/>
            </a:endParaRPr>
          </a:p>
        </p:txBody>
      </p:sp>
    </p:spTree>
    <p:extLst>
      <p:ext uri="{BB962C8B-B14F-4D97-AF65-F5344CB8AC3E}">
        <p14:creationId xmlns:p14="http://schemas.microsoft.com/office/powerpoint/2010/main" val="13645197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4" name="Group 3">
            <a:extLst>
              <a:ext uri="{FF2B5EF4-FFF2-40B4-BE49-F238E27FC236}">
                <a16:creationId xmlns:a16="http://schemas.microsoft.com/office/drawing/2014/main" id="{E1AE1DE9-7612-1194-0AA6-EBAE91C96028}"/>
              </a:ext>
            </a:extLst>
          </p:cNvPr>
          <p:cNvGrpSpPr/>
          <p:nvPr/>
        </p:nvGrpSpPr>
        <p:grpSpPr>
          <a:xfrm>
            <a:off x="119335" y="1909490"/>
            <a:ext cx="11863904" cy="3508653"/>
            <a:chOff x="119335" y="1909490"/>
            <a:chExt cx="11863904" cy="3508653"/>
          </a:xfrm>
        </p:grpSpPr>
        <p:grpSp>
          <p:nvGrpSpPr>
            <p:cNvPr id="3" name="Group 2">
              <a:extLst>
                <a:ext uri="{FF2B5EF4-FFF2-40B4-BE49-F238E27FC236}">
                  <a16:creationId xmlns:a16="http://schemas.microsoft.com/office/drawing/2014/main" id="{E2C9BE8C-666D-4946-801B-1EC3F955E2A7}"/>
                </a:ext>
              </a:extLst>
            </p:cNvPr>
            <p:cNvGrpSpPr/>
            <p:nvPr/>
          </p:nvGrpSpPr>
          <p:grpSpPr>
            <a:xfrm>
              <a:off x="2423593" y="1909490"/>
              <a:ext cx="9559646" cy="3508653"/>
              <a:chOff x="2423593" y="1909490"/>
              <a:chExt cx="9559646" cy="3508653"/>
            </a:xfrm>
          </p:grpSpPr>
          <p:grpSp>
            <p:nvGrpSpPr>
              <p:cNvPr id="8" name="Group 7">
                <a:extLst>
                  <a:ext uri="{FF2B5EF4-FFF2-40B4-BE49-F238E27FC236}">
                    <a16:creationId xmlns:a16="http://schemas.microsoft.com/office/drawing/2014/main" id="{17590DE7-B8F0-48FA-A000-06433E0502ED}"/>
                  </a:ext>
                </a:extLst>
              </p:cNvPr>
              <p:cNvGrpSpPr/>
              <p:nvPr/>
            </p:nvGrpSpPr>
            <p:grpSpPr>
              <a:xfrm>
                <a:off x="2423593" y="1909490"/>
                <a:ext cx="9559646" cy="1292661"/>
                <a:chOff x="2567609" y="1979531"/>
                <a:chExt cx="9559646" cy="1292661"/>
              </a:xfrm>
            </p:grpSpPr>
            <p:grpSp>
              <p:nvGrpSpPr>
                <p:cNvPr id="6" name="Group 5">
                  <a:extLst>
                    <a:ext uri="{FF2B5EF4-FFF2-40B4-BE49-F238E27FC236}">
                      <a16:creationId xmlns:a16="http://schemas.microsoft.com/office/drawing/2014/main" id="{37CE413B-9258-43B6-A842-0406948CFBBC}"/>
                    </a:ext>
                  </a:extLst>
                </p:cNvPr>
                <p:cNvGrpSpPr/>
                <p:nvPr/>
              </p:nvGrpSpPr>
              <p:grpSpPr>
                <a:xfrm>
                  <a:off x="2567609" y="1979531"/>
                  <a:ext cx="9559646" cy="1292661"/>
                  <a:chOff x="2423592" y="2484894"/>
                  <a:chExt cx="9559646" cy="1111152"/>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02366"/>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348879"/>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7" name="TextBox 4">
                <a:extLst>
                  <a:ext uri="{FF2B5EF4-FFF2-40B4-BE49-F238E27FC236}">
                    <a16:creationId xmlns:a16="http://schemas.microsoft.com/office/drawing/2014/main" id="{05DAF722-F723-4E3F-A184-637E6D3898B0}"/>
                  </a:ext>
                </a:extLst>
              </p:cNvPr>
              <p:cNvSpPr txBox="1"/>
              <p:nvPr/>
            </p:nvSpPr>
            <p:spPr>
              <a:xfrm>
                <a:off x="7327881" y="2278822"/>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278822"/>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
          <p:nvSpPr>
            <p:cNvPr id="19" name="Rectangle 18">
              <a:extLst>
                <a:ext uri="{FF2B5EF4-FFF2-40B4-BE49-F238E27FC236}">
                  <a16:creationId xmlns:a16="http://schemas.microsoft.com/office/drawing/2014/main" id="{8E895052-1A1F-0A6E-ED2B-5CD5C36084DC}"/>
                </a:ext>
              </a:extLst>
            </p:cNvPr>
            <p:cNvSpPr/>
            <p:nvPr/>
          </p:nvSpPr>
          <p:spPr>
            <a:xfrm>
              <a:off x="119335" y="1916832"/>
              <a:ext cx="188688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TextBox 4">
              <a:extLst>
                <a:ext uri="{FF2B5EF4-FFF2-40B4-BE49-F238E27FC236}">
                  <a16:creationId xmlns:a16="http://schemas.microsoft.com/office/drawing/2014/main" id="{3F3F2131-0422-120B-6F66-1CDAF3BA8BC0}"/>
                </a:ext>
              </a:extLst>
            </p:cNvPr>
            <p:cNvSpPr txBox="1"/>
            <p:nvPr/>
          </p:nvSpPr>
          <p:spPr>
            <a:xfrm>
              <a:off x="163731" y="2276872"/>
              <a:ext cx="1840220"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97ED902F-F659-4F64-A8C8-FDDF7CC73350}"/>
              </a:ext>
            </a:extLst>
          </p:cNvPr>
          <p:cNvSpPr/>
          <p:nvPr/>
        </p:nvSpPr>
        <p:spPr>
          <a:xfrm>
            <a:off x="263352" y="980728"/>
            <a:ext cx="8839200" cy="1323439"/>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a:t>
            </a:r>
            <a:r>
              <a:rPr lang="en-IN" sz="2000" dirty="0">
                <a:solidFill>
                  <a:srgbClr val="0077AA"/>
                </a:solidFill>
                <a:latin typeface="Liberation Mono"/>
              </a:rPr>
              <a:t>[WHERE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solidFill>
                  <a:schemeClr val="bg1">
                    <a:lumMod val="50000"/>
                  </a:schemeClr>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76230" y="5067284"/>
            <a:ext cx="3515629" cy="113877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67284"/>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47886695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348880"/>
            <a:ext cx="11784066" cy="276998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445224"/>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308849"/>
            <a:ext cx="11784066"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a:t>
            </a:r>
            <a:r>
              <a:rPr lang="en-IN" b="1" dirty="0">
                <a:solidFill>
                  <a:schemeClr val="bg1">
                    <a:lumMod val="50000"/>
                  </a:schemeClr>
                </a:solidFill>
                <a:latin typeface="Arial" panose="020B0604020202020204" pitchFamily="34" charset="0"/>
                <a:cs typeface="Arial" panose="020B0604020202020204" pitchFamily="34" charset="0"/>
              </a:rPr>
              <a:t>. . .</a:t>
            </a:r>
            <a:r>
              <a:rPr lang="en-IN" b="1" dirty="0">
                <a:latin typeface="Arial" panose="020B0604020202020204" pitchFamily="34" charset="0"/>
                <a:cs typeface="Arial" panose="020B0604020202020204" pitchFamily="34" charset="0"/>
              </a:rPr>
              <a:t> LIKE </a:t>
            </a:r>
            <a:r>
              <a:rPr lang="en-IN" b="1" dirty="0">
                <a:solidFill>
                  <a:schemeClr val="bg1">
                    <a:lumMod val="50000"/>
                  </a:schemeClr>
                </a:solidFill>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preserves generated column information</a:t>
            </a:r>
            <a:r>
              <a:rPr lang="en-IN"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a:t>
            </a:r>
            <a:r>
              <a:rPr lang="en-IN" b="1" dirty="0">
                <a:solidFill>
                  <a:schemeClr val="bg1">
                    <a:lumMod val="50000"/>
                  </a:schemeClr>
                </a:solidFill>
                <a:latin typeface="Arial" panose="020B0604020202020204" pitchFamily="34" charset="0"/>
                <a:cs typeface="Arial" panose="020B0604020202020204" pitchFamily="34" charset="0"/>
              </a:rPr>
              <a:t>. . .</a:t>
            </a:r>
            <a:r>
              <a:rPr lang="en-IN" b="1" dirty="0">
                <a:latin typeface="Arial" panose="020B0604020202020204" pitchFamily="34" charset="0"/>
                <a:cs typeface="Arial" panose="020B0604020202020204" pitchFamily="34" charset="0"/>
              </a:rPr>
              <a:t> SELECT </a:t>
            </a:r>
            <a:r>
              <a:rPr lang="en-IN" b="1" dirty="0">
                <a:solidFill>
                  <a:schemeClr val="bg1">
                    <a:lumMod val="50000"/>
                  </a:schemeClr>
                </a:solidFill>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does not preserves generated column information</a:t>
            </a:r>
            <a:r>
              <a:rPr lang="en-IN" dirty="0">
                <a:latin typeface="Arial" panose="020B0604020202020204" pitchFamily="34" charset="0"/>
                <a:cs typeface="Arial" panose="020B0604020202020204" pitchFamily="34" charset="0"/>
              </a:rPr>
              <a:t> from the original table.</a:t>
            </a:r>
          </a:p>
        </p:txBody>
      </p:sp>
    </p:spTree>
    <p:extLst>
      <p:ext uri="{BB962C8B-B14F-4D97-AF65-F5344CB8AC3E}">
        <p14:creationId xmlns:p14="http://schemas.microsoft.com/office/powerpoint/2010/main" val="2558910454"/>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457489"/>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1879259116"/>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solidFill>
                  <a:schemeClr val="bg1">
                    <a:lumMod val="50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solidFill>
                  <a:schemeClr val="bg1">
                    <a:lumMod val="50000"/>
                  </a:schemeClr>
                </a:solidFill>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096000" y="1556792"/>
            <a:ext cx="5444326" cy="120032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383703477"/>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solidFill>
                  <a:schemeClr val="bg1">
                    <a:lumMod val="50000"/>
                  </a:schemeClr>
                </a:solidFill>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CHAR</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92640895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5835134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77172826"/>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71914"/>
            <a:ext cx="11737305" cy="24929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An index can consist of 16 columns, at maximum. Since a PRIMARY KEY constraint automatically adds an index, it can't have more than 16 columns.</a:t>
            </a:r>
            <a:endParaRPr lang="en-IN"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797152"/>
            <a:ext cx="11810107" cy="1938992"/>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a:p>
            <a:pPr>
              <a:lnSpc>
                <a:spcPct val="100000"/>
              </a:lnSpc>
            </a:pPr>
            <a:r>
              <a:rPr lang="en-US" sz="1800" dirty="0">
                <a:solidFill>
                  <a:schemeClr val="tx1"/>
                </a:solidFill>
                <a:latin typeface="Arial" panose="020B0604020202020204" pitchFamily="34" charset="0"/>
                <a:cs typeface="Arial" panose="020B0604020202020204" pitchFamily="34" charset="0"/>
              </a:rPr>
              <a:t>Stability: The value of the primary key should be stable over time and not change frequently.</a:t>
            </a:r>
            <a:endParaRPr lang="en-IN" sz="1800" dirty="0">
              <a:solidFill>
                <a:schemeClr val="tx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1323439"/>
          </a:xfrm>
          <a:prstGeom prst="rect">
            <a:avLst/>
          </a:prstGeom>
        </p:spPr>
        <p:txBody>
          <a:bodyPr wrap="square">
            <a:spAutoFit/>
          </a:bodyPr>
          <a:lstStyle/>
          <a:p>
            <a:r>
              <a:rPr lang="en-US" sz="2000" dirty="0">
                <a:latin typeface="Palatino Linotype" panose="02040502050505030304"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295869027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
        <p:nvSpPr>
          <p:cNvPr id="6" name="TextBox 5">
            <a:extLst>
              <a:ext uri="{FF2B5EF4-FFF2-40B4-BE49-F238E27FC236}">
                <a16:creationId xmlns:a16="http://schemas.microsoft.com/office/drawing/2014/main" id="{5F768E62-2BD0-17EA-6D45-34CA257EC614}"/>
              </a:ext>
            </a:extLst>
          </p:cNvPr>
          <p:cNvSpPr txBox="1"/>
          <p:nvPr/>
        </p:nvSpPr>
        <p:spPr>
          <a:xfrm>
            <a:off x="191343" y="5733256"/>
            <a:ext cx="1173730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test</a:t>
            </a:r>
            <a:r>
              <a:rPr lang="en-IN" dirty="0">
                <a:solidFill>
                  <a:schemeClr val="bg1">
                    <a:lumMod val="50000"/>
                  </a:schemeClr>
                </a:solidFill>
                <a:latin typeface="Liberation Mono"/>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a:t>
            </a:r>
            <a:r>
              <a:rPr lang="en-IN" dirty="0">
                <a:latin typeface="Liberation Mono"/>
              </a:rPr>
              <a:t>, 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 c11 </a:t>
            </a:r>
            <a:r>
              <a:rPr lang="en-IN" dirty="0">
                <a:solidFill>
                  <a:srgbClr val="834689"/>
                </a:solidFill>
                <a:latin typeface="Liberation Mono"/>
                <a:cs typeface="Arial" panose="020B0604020202020204" pitchFamily="34" charset="0"/>
              </a:rPr>
              <a:t>INT</a:t>
            </a:r>
            <a:r>
              <a:rPr lang="en-IN" dirty="0">
                <a:latin typeface="Liberation Mono"/>
              </a:rPr>
              <a:t>, 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 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chemeClr val="bg1">
                    <a:lumMod val="50000"/>
                  </a:schemeClr>
                </a:solidFill>
                <a:latin typeface="Liberation Mono"/>
              </a:rPr>
              <a:t>(</a:t>
            </a:r>
            <a:r>
              <a:rPr lang="en-IN" dirty="0">
                <a:latin typeface="Liberation Mono"/>
              </a:rPr>
              <a:t>c1, c2, c3, c4, c5, c6, c7, c8, c9, c10, c11, c12, c13, c14, c15, c16, c17, c18 </a:t>
            </a:r>
            <a:r>
              <a:rPr lang="en-IN" dirty="0">
                <a:solidFill>
                  <a:schemeClr val="bg1">
                    <a:lumMod val="50000"/>
                  </a:schemeClr>
                </a:solidFill>
                <a:latin typeface="Liberation Mono"/>
              </a:rPr>
              <a:t>))</a:t>
            </a:r>
            <a:r>
              <a:rPr lang="en-IN" dirty="0">
                <a:latin typeface="Liberation Mono"/>
              </a:rPr>
              <a:t>; </a:t>
            </a:r>
            <a:r>
              <a:rPr lang="en-IN" dirty="0">
                <a:solidFill>
                  <a:srgbClr val="C00000"/>
                </a:solidFill>
                <a:latin typeface="Liberation Mono"/>
                <a:cs typeface="Arial" panose="020B0604020202020204" pitchFamily="34" charset="0"/>
              </a:rPr>
              <a:t>// error</a:t>
            </a:r>
          </a:p>
        </p:txBody>
      </p:sp>
    </p:spTree>
    <p:extLst>
      <p:ext uri="{BB962C8B-B14F-4D97-AF65-F5344CB8AC3E}">
        <p14:creationId xmlns:p14="http://schemas.microsoft.com/office/powerpoint/2010/main" val="118540358"/>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po_number</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supplier_id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solidFill>
                  <a:schemeClr val="bg1">
                    <a:lumMod val="65000"/>
                  </a:schemeClr>
                </a:solidFill>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NOT</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NULL</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255</a:t>
            </a:r>
            <a:r>
              <a:rPr lang="en-US" dirty="0">
                <a:solidFill>
                  <a:schemeClr val="bg1">
                    <a:lumMod val="65000"/>
                  </a:schemeClr>
                </a:solidFill>
                <a:latin typeface="Liberation Mono"/>
                <a:cs typeface="Arial" panose="020B0604020202020204" pitchFamily="34" charset="0"/>
              </a:rPr>
              <a:t>)</a:t>
            </a:r>
          </a:p>
          <a:p>
            <a:pPr marL="273050"/>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dirty="0">
                <a:latin typeface="Liberation Mono"/>
                <a:cs typeface="Arial" panose="020B0604020202020204" pitchFamily="34" charset="0"/>
              </a:rPr>
              <a:t>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1967690939"/>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dirty="0">
                <a:latin typeface="Liberation Mono"/>
                <a:cs typeface="Arial" panose="020B0604020202020204" pitchFamily="34" charset="0"/>
              </a:rPr>
              <a:t>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2180589065"/>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phone</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3671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3" name="Rectangle 2"/>
          <p:cNvSpPr/>
          <p:nvPr/>
        </p:nvSpPr>
        <p:spPr>
          <a:xfrm>
            <a:off x="119337" y="1844824"/>
            <a:ext cx="11637137" cy="2862322"/>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It is possible to access data remote location.</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a:latin typeface="Palatino Linotype" panose="02040502050505030304" pitchFamily="18" charset="0"/>
              </a:rPr>
              <a:t>: </a:t>
            </a:r>
            <a:r>
              <a:rPr lang="en-US">
                <a:latin typeface="Palatino Linotype" panose="02040502050505030304" pitchFamily="18" charset="0"/>
              </a:rPr>
              <a:t>The files stored in systems can be shared among multiple users at a same time.</a:t>
            </a:r>
            <a:endParaRPr lang="en-US" dirty="0">
              <a:latin typeface="Palatino Linotype" panose="02040502050505030304" pitchFamily="18" charset="0"/>
            </a:endParaRPr>
          </a:p>
        </p:txBody>
      </p:sp>
      <p:sp>
        <p:nvSpPr>
          <p:cNvPr id="5" name="Rectangle 4">
            <a:extLst>
              <a:ext uri="{FF2B5EF4-FFF2-40B4-BE49-F238E27FC236}">
                <a16:creationId xmlns:a16="http://schemas.microsoft.com/office/drawing/2014/main" id="{93AEAC98-450C-4687-94C0-9E460D163123}"/>
              </a:ext>
            </a:extLst>
          </p:cNvPr>
          <p:cNvSpPr/>
          <p:nvPr/>
        </p:nvSpPr>
        <p:spPr>
          <a:xfrm>
            <a:off x="335360" y="1340768"/>
            <a:ext cx="4536504" cy="400110"/>
          </a:xfrm>
          <a:prstGeom prst="rect">
            <a:avLst/>
          </a:prstGeom>
        </p:spPr>
        <p:txBody>
          <a:bodyPr wrap="square">
            <a:spAutoFit/>
          </a:bodyPr>
          <a:lstStyle/>
          <a:p>
            <a:r>
              <a:rPr lang="en-IN" sz="2000" b="1" dirty="0">
                <a:solidFill>
                  <a:srgbClr val="000000"/>
                </a:solidFill>
                <a:latin typeface="Palatino Linotype" panose="02040502050505030304" pitchFamily="18" charset="0"/>
              </a:rPr>
              <a:t>Advantage of File-oriented system</a:t>
            </a:r>
          </a:p>
        </p:txBody>
      </p:sp>
    </p:spTree>
    <p:extLst>
      <p:ext uri="{BB962C8B-B14F-4D97-AF65-F5344CB8AC3E}">
        <p14:creationId xmlns:p14="http://schemas.microsoft.com/office/powerpoint/2010/main" val="358936082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3613791111"/>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3452037647"/>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Tree>
    <p:extLst>
      <p:ext uri="{BB962C8B-B14F-4D97-AF65-F5344CB8AC3E}">
        <p14:creationId xmlns:p14="http://schemas.microsoft.com/office/powerpoint/2010/main" val="395399260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
        <p:nvSpPr>
          <p:cNvPr id="11" name="TextBox 10">
            <a:extLst>
              <a:ext uri="{FF2B5EF4-FFF2-40B4-BE49-F238E27FC236}">
                <a16:creationId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Tree>
    <p:extLst>
      <p:ext uri="{BB962C8B-B14F-4D97-AF65-F5344CB8AC3E}">
        <p14:creationId xmlns:p14="http://schemas.microsoft.com/office/powerpoint/2010/main" val="758266435"/>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7992888" cy="400110"/>
          </a:xfrm>
          <a:prstGeom prst="rect">
            <a:avLst/>
          </a:prstGeom>
        </p:spPr>
        <p:txBody>
          <a:bodyPr wrap="square">
            <a:spAutoFit/>
          </a:bodyPr>
          <a:lstStyle/>
          <a:p>
            <a:r>
              <a:rPr lang="en-IN" sz="2000" b="1" dirty="0">
                <a:latin typeface="Palatino Linotype" panose="02040502050505030304" pitchFamily="18" charset="0"/>
              </a:rPr>
              <a:t>Disadvantage </a:t>
            </a:r>
            <a:r>
              <a:rPr lang="en-IN" sz="2000"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p>
          <a:p>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account. In such a situation a customers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p>
          <a:p>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1652533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constraint_name</a:t>
            </a:r>
          </a:p>
        </p:txBody>
      </p:sp>
    </p:spTree>
    <p:extLst>
      <p:ext uri="{BB962C8B-B14F-4D97-AF65-F5344CB8AC3E}">
        <p14:creationId xmlns:p14="http://schemas.microsoft.com/office/powerpoint/2010/main" val="3717166147"/>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125868"/>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227576524"/>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3" name="TextBox 2">
            <a:extLst>
              <a:ext uri="{FF2B5EF4-FFF2-40B4-BE49-F238E27FC236}">
                <a16:creationId xmlns:a16="http://schemas.microsoft.com/office/drawing/2014/main" id="{329D35D9-F179-ECD3-957D-A0EFA00CF377}"/>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604348847"/>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263836254"/>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3388157-3378-7870-0DB9-28984BCC55E7}"/>
              </a:ext>
            </a:extLst>
          </p:cNvPr>
          <p:cNvSpPr/>
          <p:nvPr/>
        </p:nvSpPr>
        <p:spPr>
          <a:xfrm>
            <a:off x="190550" y="1458000"/>
            <a:ext cx="8641754" cy="646331"/>
          </a:xfrm>
          <a:prstGeom prst="rect">
            <a:avLst/>
          </a:prstGeom>
        </p:spPr>
        <p:txBody>
          <a:bodyPr wrap="squar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table_name</a:t>
            </a:r>
          </a:p>
          <a:p>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 </a:t>
            </a:r>
            <a:r>
              <a:rPr lang="en-IN" dirty="0">
                <a:solidFill>
                  <a:srgbClr val="0077AA"/>
                </a:solidFill>
                <a:latin typeface="Liberation Mono"/>
              </a:rPr>
              <a:t>CHECK </a:t>
            </a:r>
            <a:r>
              <a:rPr lang="en-IN" dirty="0">
                <a:latin typeface="Liberation Mono"/>
                <a:cs typeface="Arial" panose="020B0604020202020204" pitchFamily="34" charset="0"/>
              </a:rPr>
              <a:t>|  </a:t>
            </a:r>
            <a:r>
              <a:rPr lang="en-IN" dirty="0">
                <a:solidFill>
                  <a:srgbClr val="0077AA"/>
                </a:solidFill>
                <a:latin typeface="Liberation Mono"/>
              </a:rPr>
              <a:t>CONSTRAINT</a:t>
            </a:r>
            <a:r>
              <a:rPr lang="en-IN" dirty="0">
                <a:latin typeface="Liberation Mono"/>
                <a:cs typeface="Arial" panose="020B0604020202020204" pitchFamily="34" charset="0"/>
              </a:rPr>
              <a:t> } constraint_name</a:t>
            </a:r>
          </a:p>
        </p:txBody>
      </p:sp>
    </p:spTree>
    <p:extLst>
      <p:ext uri="{BB962C8B-B14F-4D97-AF65-F5344CB8AC3E}">
        <p14:creationId xmlns:p14="http://schemas.microsoft.com/office/powerpoint/2010/main" val="261426395"/>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646331"/>
          </a:xfrm>
          <a:prstGeom prst="rect">
            <a:avLst/>
          </a:prstGeom>
        </p:spPr>
        <p:txBody>
          <a:bodyPr wrap="squar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table_name</a:t>
            </a:r>
          </a:p>
          <a:p>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 </a:t>
            </a:r>
            <a:r>
              <a:rPr lang="en-IN" dirty="0">
                <a:solidFill>
                  <a:srgbClr val="0077AA"/>
                </a:solidFill>
                <a:latin typeface="Liberation Mono"/>
              </a:rPr>
              <a:t>CHECK </a:t>
            </a:r>
            <a:r>
              <a:rPr lang="en-IN" dirty="0">
                <a:latin typeface="Liberation Mono"/>
                <a:cs typeface="Arial" panose="020B0604020202020204" pitchFamily="34" charset="0"/>
              </a:rPr>
              <a:t>|  </a:t>
            </a:r>
            <a:r>
              <a:rPr lang="en-IN" dirty="0">
                <a:solidFill>
                  <a:srgbClr val="0077AA"/>
                </a:solidFill>
                <a:latin typeface="Liberation Mono"/>
              </a:rPr>
              <a:t>CONSTRAINT</a:t>
            </a:r>
            <a:r>
              <a:rPr lang="en-IN" dirty="0">
                <a:latin typeface="Liberation Mono"/>
                <a:cs typeface="Arial" panose="020B0604020202020204" pitchFamily="34" charset="0"/>
              </a:rPr>
              <a:t> } constraint_name</a:t>
            </a:r>
          </a:p>
        </p:txBody>
      </p:sp>
    </p:spTree>
    <p:extLst>
      <p:ext uri="{BB962C8B-B14F-4D97-AF65-F5344CB8AC3E}">
        <p14:creationId xmlns:p14="http://schemas.microsoft.com/office/powerpoint/2010/main" val="1955904108"/>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11594082" cy="258532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change the position of columns in table structure. </a:t>
            </a:r>
            <a:r>
              <a:rPr lang="en-US" dirty="0">
                <a:solidFill>
                  <a:srgbClr val="00B050"/>
                </a:solidFill>
                <a:latin typeface="Arial" panose="020B0604020202020204" pitchFamily="34" charset="0"/>
                <a:cs typeface="Arial" panose="020B0604020202020204" pitchFamily="34" charset="0"/>
              </a:rPr>
              <a:t>If not, then what? </a:t>
            </a:r>
            <a:r>
              <a:rPr lang="en-US">
                <a:solidFill>
                  <a:srgbClr val="00B050"/>
                </a:solidFill>
                <a:latin typeface="Arial" panose="020B0604020202020204" pitchFamily="34" charset="0"/>
                <a:cs typeface="Arial" panose="020B0604020202020204" pitchFamily="34" charset="0"/>
              </a:rPr>
              <a:t>create a new </a:t>
            </a:r>
            <a:r>
              <a:rPr lang="en-US" dirty="0">
                <a:solidFill>
                  <a:srgbClr val="00B050"/>
                </a:solidFill>
                <a:latin typeface="Arial" panose="020B0604020202020204" pitchFamily="34" charset="0"/>
                <a:cs typeface="Arial" panose="020B0604020202020204" pitchFamily="34" charset="0"/>
              </a:rPr>
              <a:t>table with SELECT statement.</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5284725"/>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632311"/>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 [, alter_specification]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 COLUMN </a:t>
            </a:r>
            <a:r>
              <a:rPr lang="en-US" sz="2000" b="0" i="1" dirty="0">
                <a:solidFill>
                  <a:srgbClr val="000000"/>
                </a:solidFill>
                <a:effectLst/>
                <a:latin typeface="Liberation Mono"/>
              </a:rPr>
              <a:t>old_col_name</a:t>
            </a:r>
            <a:r>
              <a:rPr lang="en-US" sz="2000" b="0" i="0" dirty="0">
                <a:solidFill>
                  <a:srgbClr val="000000"/>
                </a:solidFill>
                <a:effectLst/>
                <a:latin typeface="Liberation Mono"/>
              </a:rPr>
              <a:t> </a:t>
            </a:r>
            <a:r>
              <a:rPr lang="en-US" sz="2000" b="0" i="0" dirty="0">
                <a:solidFill>
                  <a:srgbClr val="0077AA"/>
                </a:solidFill>
                <a:effectLst/>
                <a:latin typeface="Liberation Mono"/>
              </a:rPr>
              <a:t>TO</a:t>
            </a:r>
            <a:r>
              <a:rPr lang="en-US" sz="2000" b="0" i="0" dirty="0">
                <a:solidFill>
                  <a:srgbClr val="000000"/>
                </a:solidFill>
                <a:effectLst/>
                <a:latin typeface="Liberation Mono"/>
              </a:rPr>
              <a:t> </a:t>
            </a:r>
            <a:r>
              <a:rPr lang="en-US" sz="2000" b="0" i="1" dirty="0">
                <a:solidFill>
                  <a:srgbClr val="000000"/>
                </a:solidFill>
                <a:effectLst/>
                <a:latin typeface="Liberation Mono"/>
              </a:rPr>
              <a:t>new_col_name</a:t>
            </a:r>
            <a:endParaRPr lang="en-IN" sz="2000" i="1" dirty="0">
              <a:solidFill>
                <a:srgbClr val="000000"/>
              </a:solidFill>
              <a:latin typeface="Liberation Mono"/>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
        <p:nvSpPr>
          <p:cNvPr id="6" name="TextBox 5">
            <a:extLst>
              <a:ext uri="{FF2B5EF4-FFF2-40B4-BE49-F238E27FC236}">
                <a16:creationId xmlns:a16="http://schemas.microsoft.com/office/drawing/2014/main" id="{7763F8B1-366E-892E-CDFF-EA524E28C296}"/>
              </a:ext>
            </a:extLst>
          </p:cNvPr>
          <p:cNvSpPr txBox="1"/>
          <p:nvPr/>
        </p:nvSpPr>
        <p:spPr>
          <a:xfrm>
            <a:off x="436984" y="4149080"/>
            <a:ext cx="7891264" cy="769441"/>
          </a:xfrm>
          <a:prstGeom prst="rect">
            <a:avLst/>
          </a:prstGeom>
        </p:spPr>
        <p:txBody>
          <a:bodyPr wrap="square">
            <a:spAutoFit/>
          </a:bodyPr>
          <a:lstStyle>
            <a:defPPr>
              <a:defRPr lang="en-US"/>
            </a:defPPr>
            <a:lvl1pPr>
              <a:defRPr sz="2000">
                <a:solidFill>
                  <a:schemeClr val="accent5">
                    <a:lumMod val="50000"/>
                  </a:schemeClr>
                </a:solidFill>
                <a:latin typeface="arial" panose="020B0604020202020204" pitchFamily="34" charset="0"/>
              </a:defRPr>
            </a:lvl1pPr>
          </a:lstStyle>
          <a:p>
            <a:r>
              <a:rPr lang="en-IN" dirty="0"/>
              <a:t>A major purpose of a database system is to provide users with an </a:t>
            </a:r>
            <a:r>
              <a:rPr lang="en-IN" sz="2400" b="1" i="1" dirty="0"/>
              <a:t>abstract view </a:t>
            </a:r>
            <a:r>
              <a:rPr lang="en-IN" dirty="0"/>
              <a:t>of the data.</a:t>
            </a:r>
          </a:p>
        </p:txBody>
      </p:sp>
      <p:sp>
        <p:nvSpPr>
          <p:cNvPr id="8" name="TextBox 7">
            <a:extLst>
              <a:ext uri="{FF2B5EF4-FFF2-40B4-BE49-F238E27FC236}">
                <a16:creationId xmlns:a16="http://schemas.microsoft.com/office/drawing/2014/main" id="{0769970B-7918-A231-F0ED-BEE0B30595B2}"/>
              </a:ext>
            </a:extLst>
          </p:cNvPr>
          <p:cNvSpPr txBox="1"/>
          <p:nvPr/>
        </p:nvSpPr>
        <p:spPr>
          <a:xfrm>
            <a:off x="436984" y="5253116"/>
            <a:ext cx="7891264" cy="646331"/>
          </a:xfrm>
          <a:prstGeom prst="rect">
            <a:avLst/>
          </a:prstGeom>
          <a:noFill/>
        </p:spPr>
        <p:txBody>
          <a:bodyPr wrap="square">
            <a:spAutoFit/>
          </a:bodyPr>
          <a:lstStyle/>
          <a:p>
            <a:r>
              <a:rPr lang="en-IN" sz="1800" b="1" i="1" dirty="0"/>
              <a:t>abstract means </a:t>
            </a:r>
            <a:r>
              <a:rPr lang="en-US" b="0" i="0" dirty="0">
                <a:solidFill>
                  <a:srgbClr val="202124"/>
                </a:solidFill>
                <a:effectLst/>
                <a:latin typeface="arial" panose="020B0604020202020204" pitchFamily="34" charset="0"/>
              </a:rPr>
              <a:t>existing in thought or as an idea but not having a physical or concrete existence.</a:t>
            </a:r>
            <a:endParaRPr lang="en-IN" dirty="0"/>
          </a:p>
        </p:txBody>
      </p:sp>
    </p:spTree>
    <p:extLst>
      <p:ext uri="{BB962C8B-B14F-4D97-AF65-F5344CB8AC3E}">
        <p14:creationId xmlns:p14="http://schemas.microsoft.com/office/powerpoint/2010/main" val="769445140"/>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COLUMN</a:t>
            </a:r>
            <a:r>
              <a:rPr lang="en-IN" sz="2000" dirty="0">
                <a:solidFill>
                  <a:schemeClr val="tx1">
                    <a:lumMod val="95000"/>
                    <a:lumOff val="5000"/>
                  </a:schemeClr>
                </a:solidFill>
                <a:latin typeface="Liberation Mono"/>
                <a:cs typeface="Arial" panose="020B0604020202020204" pitchFamily="34" charset="0"/>
              </a:rPr>
              <a:t> old_col_name TO new_col_name</a:t>
            </a:r>
          </a:p>
        </p:txBody>
      </p:sp>
    </p:spTree>
    <p:extLst>
      <p:ext uri="{BB962C8B-B14F-4D97-AF65-F5344CB8AC3E}">
        <p14:creationId xmlns:p14="http://schemas.microsoft.com/office/powerpoint/2010/main" val="783443508"/>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col_name</a:t>
            </a:r>
          </a:p>
        </p:txBody>
      </p:sp>
    </p:spTree>
    <p:extLst>
      <p:ext uri="{BB962C8B-B14F-4D97-AF65-F5344CB8AC3E}">
        <p14:creationId xmlns:p14="http://schemas.microsoft.com/office/powerpoint/2010/main" val="111771862"/>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1165391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removed/dropped.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it is desired to delete only the records but to leave the table definition for future use, then the </a:t>
            </a:r>
            <a:r>
              <a:rPr lang="en-US" b="1" i="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command should be used instead of </a:t>
            </a:r>
            <a:r>
              <a:rPr lang="en-US" b="1" i="1" dirty="0">
                <a:latin typeface="Arial" panose="020B0604020202020204" pitchFamily="34" charset="0"/>
                <a:cs typeface="Arial" panose="020B0604020202020204" pitchFamily="34" charset="0"/>
              </a:rPr>
              <a:t>DROP TABLE</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86428B25-F35A-4167-BD6E-227051F91E2B}"/>
              </a:ext>
            </a:extLst>
          </p:cNvPr>
          <p:cNvSpPr/>
          <p:nvPr/>
        </p:nvSpPr>
        <p:spPr>
          <a:xfrm>
            <a:off x="329600" y="4077348"/>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F7839439-872E-1551-6A2B-A414E3A9AC07}"/>
              </a:ext>
            </a:extLst>
          </p:cNvPr>
          <p:cNvSpPr txBox="1"/>
          <p:nvPr/>
        </p:nvSpPr>
        <p:spPr>
          <a:xfrm>
            <a:off x="263352" y="5301208"/>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possible to create, alter, drop, and write (Insert, Update, and Delete rows) to TEMPORARY tables.</a:t>
            </a:r>
          </a:p>
        </p:txBody>
      </p:sp>
    </p:spTree>
    <p:extLst>
      <p:ext uri="{BB962C8B-B14F-4D97-AF65-F5344CB8AC3E}">
        <p14:creationId xmlns:p14="http://schemas.microsoft.com/office/powerpoint/2010/main" val="439364539"/>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a:solidFill>
                  <a:srgbClr val="DC525C"/>
                </a:solidFill>
                <a:latin typeface="Segoe UI Light" panose="020B0502040204020203" pitchFamily="34" charset="0"/>
                <a:cs typeface="Segoe UI Light" panose="020B0502040204020203" pitchFamily="34" charset="0"/>
              </a:rPr>
              <a:t>continue with SELECT </a:t>
            </a:r>
            <a:r>
              <a:rPr lang="en-US" sz="4800" dirty="0">
                <a:solidFill>
                  <a:srgbClr val="DC525C"/>
                </a:solidFill>
                <a:latin typeface="Segoe UI Light" panose="020B0502040204020203" pitchFamily="34" charset="0"/>
                <a:cs typeface="Segoe UI Light" panose="020B0502040204020203" pitchFamily="34" charset="0"/>
              </a:rPr>
              <a:t>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
        <p:nvSpPr>
          <p:cNvPr id="5" name="TextBox 4">
            <a:extLst>
              <a:ext uri="{FF2B5EF4-FFF2-40B4-BE49-F238E27FC236}">
                <a16:creationId xmlns:a16="http://schemas.microsoft.com/office/drawing/2014/main" id="{43A3ED3C-4680-D5A7-B2B5-180067D7BFA1}"/>
              </a:ext>
            </a:extLst>
          </p:cNvPr>
          <p:cNvSpPr txBox="1"/>
          <p:nvPr/>
        </p:nvSpPr>
        <p:spPr>
          <a:xfrm>
            <a:off x="263352" y="5733256"/>
            <a:ext cx="5658130"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The asterisk symbol “ * ” can be used in the </a:t>
            </a:r>
            <a:r>
              <a:rPr lang="en-IN" dirty="0">
                <a:solidFill>
                  <a:srgbClr val="006C86"/>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clause to denote “all attributes.”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71191125"/>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521280"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 </a:t>
            </a:r>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1623424744"/>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use alias in an expression.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7677198"/>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5229476"/>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dirty="0">
                <a:solidFill>
                  <a:srgbClr val="669900"/>
                </a:solidFill>
                <a:latin typeface="Liberation Mono"/>
              </a:rPr>
              <a:t>"Employee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1916832"/>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grpSp>
        <p:nvGrpSpPr>
          <p:cNvPr id="11" name="Group 10">
            <a:extLst>
              <a:ext uri="{FF2B5EF4-FFF2-40B4-BE49-F238E27FC236}">
                <a16:creationId xmlns:a16="http://schemas.microsoft.com/office/drawing/2014/main" id="{D8C160C6-62DD-113C-B684-E2CA10655ED6}"/>
              </a:ext>
            </a:extLst>
          </p:cNvPr>
          <p:cNvGrpSpPr/>
          <p:nvPr/>
        </p:nvGrpSpPr>
        <p:grpSpPr>
          <a:xfrm>
            <a:off x="370694" y="1178292"/>
            <a:ext cx="3925106" cy="635359"/>
            <a:chOff x="370694" y="1137457"/>
            <a:chExt cx="3014032" cy="635359"/>
          </a:xfrm>
        </p:grpSpPr>
        <p:sp>
          <p:nvSpPr>
            <p:cNvPr id="6" name="TextBox 5">
              <a:extLst>
                <a:ext uri="{FF2B5EF4-FFF2-40B4-BE49-F238E27FC236}">
                  <a16:creationId xmlns:a16="http://schemas.microsoft.com/office/drawing/2014/main" id="{B5A3A703-CABC-B1DC-B142-47E97C6F12E5}"/>
                </a:ext>
              </a:extLst>
            </p:cNvPr>
            <p:cNvSpPr txBox="1"/>
            <p:nvPr/>
          </p:nvSpPr>
          <p:spPr>
            <a:xfrm>
              <a:off x="370694" y="1311151"/>
              <a:ext cx="3014032" cy="461665"/>
            </a:xfrm>
            <a:prstGeom prst="rect">
              <a:avLst/>
            </a:prstGeom>
            <a:noFill/>
          </p:spPr>
          <p:txBody>
            <a:bodyPr wrap="square">
              <a:spAutoFit/>
            </a:bodyPr>
            <a:lstStyle/>
            <a:p>
              <a:r>
                <a:rPr lang="en-IN" sz="2400" dirty="0"/>
                <a:t>column-name as new-name</a:t>
              </a:r>
            </a:p>
          </p:txBody>
        </p:sp>
        <p:cxnSp>
          <p:nvCxnSpPr>
            <p:cNvPr id="8" name="Straight Arrow Connector 7">
              <a:extLst>
                <a:ext uri="{FF2B5EF4-FFF2-40B4-BE49-F238E27FC236}">
                  <a16:creationId xmlns:a16="http://schemas.microsoft.com/office/drawing/2014/main" id="{5B91EFA8-641C-4728-A199-CE2389A45C61}"/>
                </a:ext>
              </a:extLst>
            </p:cNvPr>
            <p:cNvCxnSpPr>
              <a:cxnSpLocks/>
            </p:cNvCxnSpPr>
            <p:nvPr/>
          </p:nvCxnSpPr>
          <p:spPr>
            <a:xfrm>
              <a:off x="1062382" y="1137457"/>
              <a:ext cx="0"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F502E96-20F3-9FCD-FC13-99BB908F982C}"/>
                </a:ext>
              </a:extLst>
            </p:cNvPr>
            <p:cNvCxnSpPr>
              <a:cxnSpLocks/>
            </p:cNvCxnSpPr>
            <p:nvPr/>
          </p:nvCxnSpPr>
          <p:spPr>
            <a:xfrm>
              <a:off x="2549270"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C244A650-CAC7-831D-C9F4-15D4DBBB3E33}"/>
              </a:ext>
            </a:extLst>
          </p:cNvPr>
          <p:cNvGrpSpPr/>
          <p:nvPr/>
        </p:nvGrpSpPr>
        <p:grpSpPr>
          <a:xfrm>
            <a:off x="6312024" y="1178292"/>
            <a:ext cx="3456383" cy="635359"/>
            <a:chOff x="370694" y="1137457"/>
            <a:chExt cx="3456383" cy="635359"/>
          </a:xfrm>
        </p:grpSpPr>
        <p:sp>
          <p:nvSpPr>
            <p:cNvPr id="14" name="TextBox 13">
              <a:extLst>
                <a:ext uri="{FF2B5EF4-FFF2-40B4-BE49-F238E27FC236}">
                  <a16:creationId xmlns:a16="http://schemas.microsoft.com/office/drawing/2014/main" id="{D3D5057F-E8DE-0C0A-AF53-87B8881C5C0C}"/>
                </a:ext>
              </a:extLst>
            </p:cNvPr>
            <p:cNvSpPr txBox="1"/>
            <p:nvPr/>
          </p:nvSpPr>
          <p:spPr>
            <a:xfrm>
              <a:off x="370694" y="1311151"/>
              <a:ext cx="3456383" cy="461665"/>
            </a:xfrm>
            <a:prstGeom prst="rect">
              <a:avLst/>
            </a:prstGeom>
            <a:noFill/>
          </p:spPr>
          <p:txBody>
            <a:bodyPr wrap="square">
              <a:spAutoFit/>
            </a:bodyPr>
            <a:lstStyle/>
            <a:p>
              <a:r>
                <a:rPr lang="en-IN" sz="2400" dirty="0"/>
                <a:t>old-name as new-name</a:t>
              </a:r>
            </a:p>
          </p:txBody>
        </p:sp>
        <p:cxnSp>
          <p:nvCxnSpPr>
            <p:cNvPr id="15" name="Straight Arrow Connector 14">
              <a:extLst>
                <a:ext uri="{FF2B5EF4-FFF2-40B4-BE49-F238E27FC236}">
                  <a16:creationId xmlns:a16="http://schemas.microsoft.com/office/drawing/2014/main" id="{AE78FC0C-8F4D-9FE3-723E-95E8AA57011C}"/>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D82CFE1-F808-D950-5148-DE672CB42CCE}"/>
                </a:ext>
              </a:extLst>
            </p:cNvPr>
            <p:cNvCxnSpPr>
              <a:cxnSpLocks/>
            </p:cNvCxnSpPr>
            <p:nvPr/>
          </p:nvCxnSpPr>
          <p:spPr>
            <a:xfrm>
              <a:off x="2549270"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994516"/>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8858501"/>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latin typeface="Liberation Mono"/>
              </a:rPr>
              <a:t>1, </a:t>
            </a:r>
            <a:r>
              <a:rPr lang="en-IN" dirty="0">
                <a:solidFill>
                  <a:srgbClr val="39AE0A"/>
                </a:solidFill>
                <a:latin typeface="Liberation Mono"/>
              </a:rPr>
              <a:t>"saleel"</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490093090"/>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10" name="TextBox 9">
            <a:extLst>
              <a:ext uri="{FF2B5EF4-FFF2-40B4-BE49-F238E27FC236}">
                <a16:creationId xmlns:a16="http://schemas.microsoft.com/office/drawing/2014/main" id="{BF021BEA-1BAC-4B1F-A667-E14543C77BBD}"/>
              </a:ext>
            </a:extLst>
          </p:cNvPr>
          <p:cNvSpPr txBox="1"/>
          <p:nvPr/>
        </p:nvSpPr>
        <p:spPr>
          <a:xfrm>
            <a:off x="6113673" y="1987398"/>
            <a:ext cx="5514325" cy="2542363"/>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R1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numberString;</a:t>
            </a:r>
            <a:endParaRPr lang="en-IN" dirty="0">
              <a:latin typeface="Liberation Mono"/>
              <a:cs typeface="Arial" pitchFamily="34" charset="0"/>
            </a:endParaRPr>
          </a:p>
        </p:txBody>
      </p:sp>
      <p:sp>
        <p:nvSpPr>
          <p:cNvPr id="7" name="Rectangle 6">
            <a:extLst>
              <a:ext uri="{FF2B5EF4-FFF2-40B4-BE49-F238E27FC236}">
                <a16:creationId xmlns:a16="http://schemas.microsoft.com/office/drawing/2014/main" id="{3F2F3E05-346E-4EE1-A38F-3ACA0D6CD670}"/>
              </a:ext>
            </a:extLst>
          </p:cNvPr>
          <p:cNvSpPr/>
          <p:nvPr/>
        </p:nvSpPr>
        <p:spPr>
          <a:xfrm>
            <a:off x="3215680" y="1987398"/>
            <a:ext cx="2741858" cy="378885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p:txBody>
      </p:sp>
      <p:grpSp>
        <p:nvGrpSpPr>
          <p:cNvPr id="3" name="Group 2">
            <a:extLst>
              <a:ext uri="{FF2B5EF4-FFF2-40B4-BE49-F238E27FC236}">
                <a16:creationId xmlns:a16="http://schemas.microsoft.com/office/drawing/2014/main" id="{DD5AD7AF-DE6C-40AC-A337-1859BE9BD26C}"/>
              </a:ext>
            </a:extLst>
          </p:cNvPr>
          <p:cNvGrpSpPr/>
          <p:nvPr/>
        </p:nvGrpSpPr>
        <p:grpSpPr>
          <a:xfrm>
            <a:off x="6113672" y="4869160"/>
            <a:ext cx="5814975" cy="1768850"/>
            <a:chOff x="5673867" y="4727466"/>
            <a:chExt cx="6254781" cy="1768850"/>
          </a:xfrm>
        </p:grpSpPr>
        <p:sp>
          <p:nvSpPr>
            <p:cNvPr id="8" name="Rectangle 7">
              <a:extLst>
                <a:ext uri="{FF2B5EF4-FFF2-40B4-BE49-F238E27FC236}">
                  <a16:creationId xmlns:a16="http://schemas.microsoft.com/office/drawing/2014/main" id="{3D3A9E5F-89E5-4D5B-9731-CEE159F2D1E1}"/>
                </a:ext>
              </a:extLst>
            </p:cNvPr>
            <p:cNvSpPr/>
            <p:nvPr/>
          </p:nvSpPr>
          <p:spPr>
            <a:xfrm>
              <a:off x="5807968" y="5580571"/>
              <a:ext cx="2340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238456" y="5615947"/>
              <a:ext cx="2340000" cy="88036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Tree>
    <p:extLst>
      <p:ext uri="{BB962C8B-B14F-4D97-AF65-F5344CB8AC3E}">
        <p14:creationId xmlns:p14="http://schemas.microsoft.com/office/powerpoint/2010/main" val="1256742152"/>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BAB65EE9-B380-F2EB-9633-990F74B8DCBE}"/>
              </a:ext>
            </a:extLst>
          </p:cNvPr>
          <p:cNvSpPr txBox="1"/>
          <p:nvPr/>
        </p:nvSpPr>
        <p:spPr>
          <a:xfrm>
            <a:off x="479376" y="229613"/>
            <a:ext cx="11161240" cy="1692771"/>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In SQL, the same name can be used for two (or more) attributes as long as the attributes are in different relations. If this is the case, and a multi-table query refers to two or more attributes with the same name, we must </a:t>
            </a:r>
            <a:r>
              <a:rPr lang="en-IN" b="1" i="1" dirty="0">
                <a:latin typeface="Arial" panose="020B0604020202020204" pitchFamily="34" charset="0"/>
                <a:cs typeface="Arial" panose="020B0604020202020204" pitchFamily="34" charset="0"/>
              </a:rPr>
              <a:t>qualify</a:t>
            </a:r>
            <a:r>
              <a:rPr lang="en-IN" dirty="0">
                <a:latin typeface="Arial" panose="020B0604020202020204" pitchFamily="34" charset="0"/>
                <a:cs typeface="Arial" panose="020B0604020202020204" pitchFamily="34" charset="0"/>
              </a:rPr>
              <a:t> the attribute name with the relation name to prevent ambiguity. This is done by prefixing the relation name to the attribute name and separating the two by a period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59124334"/>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a:t>
            </a:r>
            <a:r>
              <a:rPr lang="en-IN" sz="2200" b="1" dirty="0">
                <a:latin typeface="Segoe UI Light" panose="020B0502040204020203" pitchFamily="34" charset="0"/>
                <a:cs typeface="Segoe UI Light" panose="020B0502040204020203" pitchFamily="34" charset="0"/>
              </a:rPr>
              <a:t>Database, Table, Column, Index, Constraint, View, Stored Program, Compound Statement Label, User-Defined Variable, Tablespace</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64</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 whereas for </a:t>
            </a:r>
            <a:r>
              <a:rPr lang="en-IN" sz="2200" b="1" dirty="0">
                <a:latin typeface="Segoe UI Light" panose="020B0502040204020203" pitchFamily="34" charset="0"/>
                <a:cs typeface="Segoe UI Light" panose="020B0502040204020203" pitchFamily="34" charset="0"/>
              </a:rPr>
              <a:t>Alias</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256</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5583933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09511" y="4941168"/>
            <a:ext cx="4362359" cy="1916832"/>
          </a:xfrm>
          <a:prstGeom prst="rect">
            <a:avLst/>
          </a:prstGeom>
        </p:spPr>
      </p:pic>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780928"/>
            <a:ext cx="11573568" cy="646331"/>
          </a:xfrm>
          <a:prstGeom prst="rect">
            <a:avLst/>
          </a:prstGeom>
          <a:noFill/>
        </p:spPr>
        <p:txBody>
          <a:bodyPr wrap="square">
            <a:spAutoFit/>
          </a:bodyPr>
          <a:lstStyle/>
          <a:p>
            <a:r>
              <a:rPr lang="en-US" b="0" i="0" dirty="0">
                <a:solidFill>
                  <a:schemeClr val="bg1"/>
                </a:solidFill>
                <a:effectLst/>
                <a:latin typeface="Arial" panose="020B0604020202020204" pitchFamily="34" charset="0"/>
              </a:rPr>
              <a:t>The </a:t>
            </a:r>
            <a:r>
              <a:rPr lang="en-US" dirty="0">
                <a:solidFill>
                  <a:schemeClr val="bg1"/>
                </a:solidFill>
                <a:latin typeface="Arial" panose="020B0604020202020204" pitchFamily="34" charset="0"/>
              </a:rPr>
              <a:t>database management system (DBMS) is the software that interacts with </a:t>
            </a:r>
            <a:r>
              <a:rPr lang="en-US" b="1" dirty="0">
                <a:solidFill>
                  <a:schemeClr val="bg1"/>
                </a:solidFill>
                <a:latin typeface="Arial" panose="020B0604020202020204" pitchFamily="34" charset="0"/>
              </a:rPr>
              <a:t>end users</a:t>
            </a:r>
            <a:r>
              <a:rPr lang="en-US" dirty="0">
                <a:solidFill>
                  <a:schemeClr val="bg1"/>
                </a:solidFill>
                <a:latin typeface="Arial" panose="020B0604020202020204" pitchFamily="34" charset="0"/>
              </a:rPr>
              <a:t>, </a:t>
            </a:r>
            <a:r>
              <a:rPr lang="en-US" b="1" dirty="0">
                <a:solidFill>
                  <a:schemeClr val="bg1"/>
                </a:solidFill>
                <a:latin typeface="Arial" panose="020B0604020202020204" pitchFamily="34" charset="0"/>
              </a:rPr>
              <a:t>applications</a:t>
            </a:r>
            <a:r>
              <a:rPr lang="en-US" dirty="0">
                <a:solidFill>
                  <a:schemeClr val="bg1"/>
                </a:solidFill>
                <a:latin typeface="Arial" panose="020B0604020202020204" pitchFamily="34" charset="0"/>
              </a:rPr>
              <a:t>, and the </a:t>
            </a:r>
            <a:r>
              <a:rPr lang="en-US" b="1" dirty="0">
                <a:solidFill>
                  <a:schemeClr val="bg1"/>
                </a:solidFill>
                <a:latin typeface="Arial" panose="020B0604020202020204" pitchFamily="34" charset="0"/>
              </a:rPr>
              <a:t>database</a:t>
            </a:r>
            <a:r>
              <a:rPr lang="en-US" dirty="0">
                <a:solidFill>
                  <a:schemeClr val="bg1"/>
                </a:solidFill>
                <a:latin typeface="Arial" panose="020B0604020202020204" pitchFamily="34" charset="0"/>
              </a:rPr>
              <a:t> itself to store and analyze the data.</a:t>
            </a:r>
            <a:endParaRPr lang="en-IN" dirty="0">
              <a:solidFill>
                <a:schemeClr val="bg1"/>
              </a:solidFill>
              <a:latin typeface="Arial" panose="020B0604020202020204"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2852936"/>
            <a:ext cx="11881320" cy="1754326"/>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400" b="1" dirty="0">
                <a:solidFill>
                  <a:srgbClr val="570528"/>
                </a:solidFill>
                <a:latin typeface="Palatino Linotype" panose="02040502050505030304" pitchFamily="18" charset="0"/>
              </a:rPr>
              <a:t>structured data</a:t>
            </a:r>
            <a:r>
              <a:rPr lang="en-US" sz="24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it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4" name="TextBox 3">
            <a:extLst>
              <a:ext uri="{FF2B5EF4-FFF2-40B4-BE49-F238E27FC236}">
                <a16:creationId xmlns:a16="http://schemas.microsoft.com/office/drawing/2014/main" id="{8C5B7DA4-E0E4-3BF8-58DE-A11975780342}"/>
              </a:ext>
            </a:extLst>
          </p:cNvPr>
          <p:cNvSpPr txBox="1"/>
          <p:nvPr/>
        </p:nvSpPr>
        <p:spPr>
          <a:xfrm>
            <a:off x="2207568" y="260648"/>
            <a:ext cx="7560840" cy="369332"/>
          </a:xfrm>
          <a:prstGeom prst="rect">
            <a:avLst/>
          </a:prstGeom>
          <a:noFill/>
        </p:spPr>
        <p:txBody>
          <a:bodyPr wrap="square">
            <a:spAutoFit/>
          </a:bodyPr>
          <a:lstStyle/>
          <a:p>
            <a:r>
              <a:rPr lang="en-US" dirty="0">
                <a:latin typeface="Palatino Linotype" panose="02040502050505030304" pitchFamily="18" charset="0"/>
              </a:rPr>
              <a:t>A relation schema represents name of the relation with its attributes.</a:t>
            </a:r>
            <a:endParaRPr lang="en-IN" dirty="0"/>
          </a:p>
        </p:txBody>
      </p:sp>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1046440"/>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int, name varchar, address varchar, phone varchar and age int) is relation schema for STUDENT</a:t>
            </a:r>
            <a:endParaRPr lang="en-IN" dirty="0">
              <a:solidFill>
                <a:schemeClr val="bg1"/>
              </a:solidFill>
              <a:latin typeface="Palatino Linotype" panose="02040502050505030304" pitchFamily="18" charset="0"/>
            </a:endParaRPr>
          </a:p>
        </p:txBody>
      </p:sp>
    </p:spTree>
    <p:extLst>
      <p:ext uri="{BB962C8B-B14F-4D97-AF65-F5344CB8AC3E}">
        <p14:creationId xmlns:p14="http://schemas.microsoft.com/office/powerpoint/2010/main" val="3395159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(expr1, expr2 , expr3)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AS R1;</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solidFill>
                  <a:schemeClr val="tx1">
                    <a:lumMod val="65000"/>
                    <a:lumOff val="35000"/>
                  </a:schemeClr>
                </a:solidFill>
                <a:latin typeface="Liberation Mono"/>
              </a:rPr>
              <a:t>)</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graphicFrame>
        <p:nvGraphicFramePr>
          <p:cNvPr id="10" name="Table 9"/>
          <p:cNvGraphicFramePr>
            <a:graphicFrameLocks noGrp="1"/>
          </p:cNvGraphicFramePr>
          <p:nvPr>
            <p:extLst>
              <p:ext uri="{D42A27DB-BD31-4B8C-83A1-F6EECF244321}">
                <p14:modId xmlns:p14="http://schemas.microsoft.com/office/powerpoint/2010/main" val="995565742"/>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dirty="0">
                <a:solidFill>
                  <a:schemeClr val="tx2"/>
                </a:solidFill>
                <a:latin typeface="Liberation Mono"/>
              </a:rPr>
              <a:t>unit</a:t>
            </a:r>
            <a:r>
              <a:rPr lang="en-IN" sz="2000" dirty="0">
                <a:solidFill>
                  <a:srgbClr val="0077AA"/>
                </a:solidFill>
                <a:latin typeface="Liberation Mono"/>
              </a:rPr>
              <a:t> FROM </a:t>
            </a:r>
            <a:r>
              <a:rPr lang="en-IN" sz="2000"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41177" y="4166194"/>
            <a:ext cx="2343462"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 </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330014641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etc.</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589690581"/>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683895"/>
            <a:ext cx="11377264"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3663526264"/>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AND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OR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0 R1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93252829"/>
              </p:ext>
            </p:extLst>
          </p:nvPr>
        </p:nvGraphicFramePr>
        <p:xfrm>
          <a:off x="406800" y="507785"/>
          <a:ext cx="11376000" cy="6233583"/>
        </p:xfrm>
        <a:graphic>
          <a:graphicData uri="http://schemas.openxmlformats.org/drawingml/2006/table">
            <a:tbl>
              <a:tblPr firstRow="1" bandRow="1">
                <a:tableStyleId>{7E9639D4-E3E2-4D34-9284-5A2195B3D0D7}</a:tableStyleId>
              </a:tblPr>
              <a:tblGrid>
                <a:gridCol w="2664864">
                  <a:extLst>
                    <a:ext uri="{9D8B030D-6E8A-4147-A177-3AD203B41FA5}">
                      <a16:colId xmlns:a16="http://schemas.microsoft.com/office/drawing/2014/main" val="20000"/>
                    </a:ext>
                  </a:extLst>
                </a:gridCol>
                <a:gridCol w="871113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CHAR(N</a:t>
                      </a:r>
                      <a:r>
                        <a:rPr kumimoji="0" lang="en-IN" sz="1800" kern="1200" dirty="0">
                          <a:solidFill>
                            <a:schemeClr val="tx1"/>
                          </a:solidFill>
                          <a:latin typeface="Liberation Mono"/>
                          <a:ea typeface="+mn-ea"/>
                          <a:cs typeface="+mn-cs"/>
                        </a:rPr>
                        <a:t>, ,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#op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ELT(N</a:t>
                      </a:r>
                      <a:r>
                        <a:rPr kumimoji="0" lang="en-IN" sz="1800" kern="1200" dirty="0">
                          <a:solidFill>
                            <a:schemeClr val="tx1"/>
                          </a:solidFill>
                          <a:latin typeface="Liberation Mono"/>
                          <a:ea typeface="+mn-ea"/>
                          <a:cs typeface="+mn-cs"/>
                        </a:rPr>
                        <a:t>,</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str3</a:t>
                      </a:r>
                      <a:r>
                        <a:rPr kumimoji="0" lang="en-IN" sz="1800" kern="1200" dirty="0">
                          <a:solidFill>
                            <a:schemeClr val="tx1"/>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7011491"/>
              </p:ext>
            </p:extLst>
          </p:nvPr>
        </p:nvGraphicFramePr>
        <p:xfrm>
          <a:off x="406800" y="612000"/>
          <a:ext cx="11376000" cy="3751578"/>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kern="1200" dirty="0">
                          <a:solidFill>
                            <a:schemeClr val="tx2"/>
                          </a:solidFill>
                          <a:latin typeface="Liberation Mono"/>
                          <a:ea typeface="+mn-ea"/>
                          <a:cs typeface="+mn-cs"/>
                        </a:rPr>
                        <a:t>expr1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73866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a:t>
            </a:r>
            <a:r>
              <a:rPr lang="en-US" dirty="0">
                <a:solidFill>
                  <a:srgbClr val="990055"/>
                </a:solidFill>
                <a:latin typeface="Liberation Mono"/>
              </a:rPr>
              <a:t>20</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p:txBody>
      </p:sp>
    </p:spTree>
    <p:extLst>
      <p:ext uri="{BB962C8B-B14F-4D97-AF65-F5344CB8AC3E}">
        <p14:creationId xmlns:p14="http://schemas.microsoft.com/office/powerpoint/2010/main" val="981062780"/>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087908960"/>
              </p:ext>
            </p:extLst>
          </p:nvPr>
        </p:nvGraphicFramePr>
        <p:xfrm>
          <a:off x="406800" y="612000"/>
          <a:ext cx="11376000" cy="3096681"/>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406800" y="3933056"/>
            <a:ext cx="1137600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2143790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816171" y="1628800"/>
            <a:ext cx="10391603" cy="4315770"/>
            <a:chOff x="816171" y="2137172"/>
            <a:chExt cx="10391603" cy="431577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91731" y="2353196"/>
              <a:ext cx="4911987" cy="1272651"/>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83038" y="3728152"/>
              <a:ext cx="1301829" cy="130182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51840" y="4251475"/>
              <a:ext cx="3455934" cy="2201467"/>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0" y="5157192"/>
            <a:ext cx="7607373" cy="1600438"/>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device that provides a service to another computer program and its user,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894292196"/>
              </p:ext>
            </p:extLst>
          </p:nvPr>
        </p:nvGraphicFramePr>
        <p:xfrm>
          <a:off x="406800" y="612000"/>
          <a:ext cx="11376000" cy="3964092"/>
        </p:xfrm>
        <a:graphic>
          <a:graphicData uri="http://schemas.openxmlformats.org/drawingml/2006/table">
            <a:tbl>
              <a:tblPr firstRow="1" bandRow="1">
                <a:tableStyleId>{7E9639D4-E3E2-4D34-9284-5A2195B3D0D7}</a:tableStyleId>
              </a:tblPr>
              <a:tblGrid>
                <a:gridCol w="3057300">
                  <a:extLst>
                    <a:ext uri="{9D8B030D-6E8A-4147-A177-3AD203B41FA5}">
                      <a16:colId xmlns:a16="http://schemas.microsoft.com/office/drawing/2014/main" val="20000"/>
                    </a:ext>
                  </a:extLst>
                </a:gridCol>
                <a:gridCol w="83187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from_str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0" y="5097378"/>
            <a:ext cx="12192000" cy="104644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a:t>
            </a:r>
            <a:r>
              <a:rPr lang="en-US">
                <a:latin typeface="Liberation Mono"/>
              </a:rPr>
              <a:t>emp;</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rPr>
              <a:t> emp </a:t>
            </a:r>
            <a:r>
              <a:rPr lang="en-US" dirty="0">
                <a:solidFill>
                  <a:srgbClr val="0077AA"/>
                </a:solidFill>
                <a:latin typeface="Liberation Mono"/>
                <a:cs typeface="Times New Roman" panose="02020603050405020304" pitchFamily="18" charset="0"/>
              </a:rPr>
              <a:t>SET</a:t>
            </a:r>
            <a:r>
              <a:rPr lang="en-US" dirty="0">
                <a:latin typeface="Liberation Mono"/>
              </a:rPr>
              <a:t> job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latin typeface="Liberation Mono"/>
              </a:rPr>
              <a:t>job, job, </a:t>
            </a:r>
            <a:r>
              <a:rPr lang="en-US" dirty="0">
                <a:solidFill>
                  <a:srgbClr val="DD4A68"/>
                </a:solidFill>
                <a:latin typeface="Liberation Mono"/>
              </a:rPr>
              <a:t>LOWER</a:t>
            </a:r>
            <a:r>
              <a:rPr lang="en-US" dirty="0">
                <a:solidFill>
                  <a:schemeClr val="tx1">
                    <a:lumMod val="65000"/>
                    <a:lumOff val="35000"/>
                  </a:schemeClr>
                </a:solidFill>
                <a:latin typeface="Liberation Mono"/>
              </a:rPr>
              <a:t>(</a:t>
            </a:r>
            <a:r>
              <a:rPr lang="en-US" dirty="0">
                <a:latin typeface="Liberation Mono"/>
              </a:rPr>
              <a:t>job</a:t>
            </a:r>
            <a:r>
              <a:rPr lang="en-US" dirty="0">
                <a:solidFill>
                  <a:schemeClr val="tx1">
                    <a:lumMod val="65000"/>
                    <a:lumOff val="35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1549864259"/>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764704"/>
            <a:ext cx="11809312" cy="603242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sal</a:t>
            </a:r>
            <a:r>
              <a:rPr lang="en-IN" dirty="0">
                <a:solidFill>
                  <a:schemeClr val="accent4">
                    <a:lumMod val="50000"/>
                  </a:schemeClr>
                </a:solidFill>
                <a:latin typeface="Liberation Mono"/>
              </a:rPr>
              <a:t>/</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dirty="0">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c1,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REPEAT</a:t>
            </a:r>
            <a:r>
              <a:rPr lang="en-US" dirty="0">
                <a:solidFill>
                  <a:schemeClr val="bg1">
                    <a:lumMod val="50000"/>
                  </a:schemeClr>
                </a:solidFill>
                <a:latin typeface="Liberation Mono"/>
              </a:rPr>
              <a:t>(</a:t>
            </a:r>
            <a:r>
              <a:rPr lang="en-US" dirty="0">
                <a:latin typeface="Liberation Mono"/>
              </a:rPr>
              <a:t>'0', 10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bg1">
                    <a:lumMod val="50000"/>
                  </a:schemeClr>
                </a:solidFill>
                <a:latin typeface="Liberation Mono"/>
              </a:rPr>
              <a:t>(</a:t>
            </a:r>
            <a:r>
              <a:rPr lang="en-US" dirty="0">
                <a:latin typeface="Liberation Mono"/>
              </a:rPr>
              <a:t>c1</a:t>
            </a:r>
            <a:r>
              <a:rPr lang="en-US" dirty="0">
                <a:solidFill>
                  <a:schemeClr val="bg1">
                    <a:lumMod val="50000"/>
                  </a:schemeClr>
                </a:solidFill>
                <a:latin typeface="Liberation Mono"/>
              </a:rPr>
              <a:t>))</a:t>
            </a:r>
            <a:r>
              <a:rPr lang="en-US" dirty="0">
                <a:latin typeface="Liberation Mono"/>
              </a:rPr>
              <a:t> , c1 </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leading_zeroes;</a:t>
            </a:r>
          </a:p>
          <a:p>
            <a:pPr marL="285750" indent="-285750">
              <a:buFont typeface="Arial" panose="020B0604020202020204" pitchFamily="34" charset="0"/>
              <a:buChar char="•"/>
            </a:pPr>
            <a:endParaRPr lang="en-IN"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solidFill>
                  <a:schemeClr val="bg1">
                    <a:lumMod val="50000"/>
                  </a:schemeClr>
                </a:solidFill>
                <a:latin typeface="Liberation Mono"/>
                <a:cs typeface="Times New Roman" panose="02020603050405020304" pitchFamily="18" charset="0"/>
              </a:rPr>
              <a:t> </a:t>
            </a:r>
            <a:r>
              <a:rPr lang="en-US" dirty="0">
                <a:solidFill>
                  <a:srgbClr val="990055"/>
                </a:solidFill>
                <a:latin typeface="Liberation Mono"/>
              </a:rPr>
              <a:t>1 </a:t>
            </a:r>
            <a:r>
              <a:rPr lang="en-US" dirty="0">
                <a:latin typeface="Liberation Mono"/>
                <a:cs typeface="Times New Roman" panose="02020603050405020304" pitchFamily="18" charset="0"/>
              </a:rPr>
              <a:t>"Days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CandidateID,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R1,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R2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vote_response;</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a:solidFill>
                  <a:srgbClr val="990055"/>
                </a:solidFill>
                <a:latin typeface="Liberation Mono"/>
              </a:rPr>
              <a:t>1</a:t>
            </a:r>
            <a:r>
              <a:rPr lang="en-US">
                <a:latin typeface="Liberation Mono"/>
                <a:cs typeface="Times New Roman" panose="02020603050405020304" pitchFamily="18" charset="0"/>
              </a:rPr>
              <a:t>, </a:t>
            </a:r>
            <a:r>
              <a:rPr lang="en-US">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Stringnumber;</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cs typeface="Times New Roman" panose="02020603050405020304" pitchFamily="18" charset="0"/>
              </a:rPr>
              <a:t> emp </a:t>
            </a:r>
            <a:r>
              <a:rPr lang="en-US" dirty="0">
                <a:solidFill>
                  <a:srgbClr val="0077AA"/>
                </a:solidFill>
                <a:latin typeface="Liberation Mono"/>
                <a:cs typeface="Times New Roman" panose="02020603050405020304" pitchFamily="18" charset="0"/>
              </a:rPr>
              <a:t>SET</a:t>
            </a:r>
            <a:r>
              <a:rPr lang="en-US" dirty="0">
                <a:latin typeface="Liberation Mono"/>
                <a:cs typeface="Times New Roman" panose="02020603050405020304" pitchFamily="18" charset="0"/>
              </a:rPr>
              <a:t> job :=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job, </a:t>
            </a:r>
            <a:r>
              <a:rPr lang="en-US" dirty="0">
                <a:solidFill>
                  <a:srgbClr val="669900"/>
                </a:solidFill>
                <a:latin typeface="Liberation Mono"/>
              </a:rPr>
              <a:t>'officers'</a:t>
            </a:r>
            <a:r>
              <a:rPr lang="en-US" dirty="0">
                <a:latin typeface="Liberation Mono"/>
                <a:cs typeface="Times New Roman" panose="02020603050405020304" pitchFamily="18" charset="0"/>
              </a:rPr>
              <a:t>, </a:t>
            </a:r>
            <a:r>
              <a:rPr lang="en-US" dirty="0">
                <a:solidFill>
                  <a:srgbClr val="669900"/>
                </a:solidFill>
                <a:latin typeface="Liberation Mono"/>
              </a:rPr>
              <a:t>'Officers'</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706177096"/>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tx1">
                    <a:lumMod val="65000"/>
                    <a:lumOff val="35000"/>
                  </a:schemeClr>
                </a:solidFill>
                <a:latin typeface="Liberation Mono"/>
              </a:rPr>
              <a:t>)))</a:t>
            </a:r>
            <a:r>
              <a:rPr lang="en-US" dirty="0">
                <a:latin typeface="Liberation Mono"/>
              </a:rPr>
              <a:t> "Title Case" </a:t>
            </a:r>
            <a:r>
              <a:rPr lang="en-US" dirty="0">
                <a:solidFill>
                  <a:srgbClr val="0077AA"/>
                </a:solidFill>
                <a:latin typeface="Liberation Mono"/>
                <a:cs typeface="Times New Roman" panose="02020603050405020304" pitchFamily="18" charset="0"/>
              </a:rPr>
              <a:t>FROM</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tx1">
                    <a:lumMod val="65000"/>
                    <a:lumOff val="35000"/>
                  </a:schemeClr>
                </a:solidFill>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rPr>
              <a:t>;</a:t>
            </a:r>
            <a:endParaRPr lang="en-IN" dirty="0"/>
          </a:p>
        </p:txBody>
      </p:sp>
    </p:spTree>
    <p:extLst>
      <p:ext uri="{BB962C8B-B14F-4D97-AF65-F5344CB8AC3E}">
        <p14:creationId xmlns:p14="http://schemas.microsoft.com/office/powerpoint/2010/main" val="3400351906"/>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a|e|i|o|u</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a|m</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//starts with</a:t>
            </a:r>
            <a:endParaRPr lang="en-IN" dirty="0">
              <a:solidFill>
                <a:srgbClr val="39AE0A"/>
              </a:solidFill>
              <a:latin typeface="Liberation Mono"/>
            </a:endParaRP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n|r</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//ends with</a:t>
            </a:r>
            <a:endParaRPr lang="en-IN" dirty="0">
              <a:solidFill>
                <a:srgbClr val="39AE0A"/>
              </a:solidFill>
              <a:latin typeface="Liberation Mono"/>
            </a:endParaRPr>
          </a:p>
        </p:txBody>
      </p:sp>
      <p:sp>
        <p:nvSpPr>
          <p:cNvPr id="4" name="TextBox 3">
            <a:extLst>
              <a:ext uri="{FF2B5EF4-FFF2-40B4-BE49-F238E27FC236}">
                <a16:creationId xmlns:a16="http://schemas.microsoft.com/office/drawing/2014/main" id="{A347D7FC-4A72-4387-820C-9DDB5A36F459}"/>
              </a:ext>
            </a:extLst>
          </p:cNvPr>
          <p:cNvSpPr txBox="1"/>
          <p:nvPr/>
        </p:nvSpPr>
        <p:spPr>
          <a:xfrm>
            <a:off x="406800" y="3861048"/>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635243"/>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-1.23</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-1.58</a:t>
            </a:r>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990055"/>
                </a:solidFill>
                <a:latin typeface="Liberation Mono"/>
              </a:rPr>
              <a:t>899999</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100000</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OTP;</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weight, </a:t>
            </a:r>
            <a:r>
              <a:rPr lang="en-US" dirty="0">
                <a:solidFill>
                  <a:srgbClr val="DD4A68"/>
                </a:solidFill>
                <a:latin typeface="Liberation Mono"/>
              </a:rPr>
              <a:t>TRUNCATE</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weight, </a:t>
            </a:r>
            <a:r>
              <a:rPr lang="en-IN" dirty="0">
                <a:solidFill>
                  <a:srgbClr val="990055"/>
                </a:solidFill>
                <a:latin typeface="Liberation Mono"/>
              </a:rPr>
              <a:t>0</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RIGHT</a:t>
            </a:r>
            <a:r>
              <a:rPr lang="en-US" dirty="0">
                <a:solidFill>
                  <a:schemeClr val="bg1">
                    <a:lumMod val="50000"/>
                  </a:schemeClr>
                </a:solidFill>
                <a:latin typeface="Liberation Mono"/>
                <a:cs typeface="Arial" panose="020B0604020202020204" pitchFamily="34" charset="0"/>
              </a:rPr>
              <a:t>(</a:t>
            </a:r>
            <a:r>
              <a:rPr lang="en-US" dirty="0">
                <a:solidFill>
                  <a:srgbClr val="DD4A68"/>
                </a:solidFill>
                <a:latin typeface="Liberation Mono"/>
              </a:rPr>
              <a:t>MOD</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weight , </a:t>
            </a:r>
            <a:r>
              <a:rPr lang="en-US" dirty="0">
                <a:solidFill>
                  <a:srgbClr val="990055"/>
                </a:solidFill>
                <a:latin typeface="Liberation Mono"/>
              </a:rPr>
              <a:t>1</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2</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mass_table;</a:t>
            </a:r>
            <a:endParaRPr lang="en-IN" dirty="0">
              <a:latin typeface="Liberation Mono"/>
              <a:cs typeface="Arial" panose="020B0604020202020204" pitchFamily="34" charset="0"/>
            </a:endParaRPr>
          </a:p>
        </p:txBody>
      </p:sp>
      <p:sp>
        <p:nvSpPr>
          <p:cNvPr id="2" name="TextBox 5">
            <a:extLst>
              <a:ext uri="{FF2B5EF4-FFF2-40B4-BE49-F238E27FC236}">
                <a16:creationId xmlns:a16="http://schemas.microsoft.com/office/drawing/2014/main" id="{E1A9FBF2-71CD-5947-4F5B-92234CAF67FB}"/>
              </a:ext>
            </a:extLst>
          </p:cNvPr>
          <p:cNvSpPr txBox="1"/>
          <p:nvPr/>
        </p:nvSpPr>
        <p:spPr>
          <a:xfrm>
            <a:off x="335360" y="188640"/>
            <a:ext cx="4320480"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rPr>
              <a:t>b </a:t>
            </a:r>
            <a:r>
              <a:rPr lang="en-IN" dirty="0">
                <a:solidFill>
                  <a:srgbClr val="990055"/>
                </a:solidFill>
                <a:latin typeface="Liberation Mono"/>
              </a:rPr>
              <a:t>–</a:t>
            </a:r>
            <a:r>
              <a:rPr lang="en-IN" dirty="0">
                <a:latin typeface="Liberation Mono"/>
              </a:rPr>
              <a:t> a +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latin typeface="Liberation Mono"/>
              </a:rPr>
              <a:t> a </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151865872"/>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144618320"/>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3" y="1611377"/>
            <a:ext cx="11521280" cy="116955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0077AA"/>
                </a:solidFill>
                <a:latin typeface="Liberation Mono"/>
              </a:rPr>
              <a:t>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chemeClr val="bg1">
                    <a:lumMod val="50000"/>
                  </a:schemeClr>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 | DESC] [, </a:t>
            </a:r>
            <a:r>
              <a:rPr lang="en-US" i="1" dirty="0">
                <a:latin typeface="Liberation Mono"/>
              </a:rPr>
              <a:t>expr</a:t>
            </a:r>
            <a:r>
              <a:rPr lang="en-US" dirty="0">
                <a:latin typeface="Liberation Mono"/>
              </a:rPr>
              <a:t> [ASC | DESC]] </a:t>
            </a:r>
            <a:r>
              <a:rPr lang="en-US" sz="1800" dirty="0">
                <a:solidFill>
                  <a:schemeClr val="bg1">
                    <a:lumMod val="50000"/>
                  </a:schemeClr>
                </a:solidFill>
                <a:latin typeface="Liberation Mono"/>
              </a:rPr>
              <a:t>. . .</a:t>
            </a:r>
            <a:r>
              <a:rPr lang="en-US" sz="1800" dirty="0">
                <a:solidFill>
                  <a:srgbClr val="0077AA"/>
                </a:solidFill>
                <a:latin typeface="Liberation Mono"/>
              </a:rPr>
              <a:t>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DENSE_RANK()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chemeClr val="bg1">
                    <a:lumMod val="50000"/>
                  </a:schemeClr>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chemeClr val="bg1">
                    <a:lumMod val="50000"/>
                  </a:schemeClr>
                </a:solidFill>
                <a:latin typeface="Liberation Mono"/>
              </a:rPr>
              <a:t>. . .</a:t>
            </a:r>
            <a:r>
              <a:rPr lang="en-US" sz="1800" dirty="0">
                <a:solidFill>
                  <a:srgbClr val="0077AA"/>
                </a:solidFill>
                <a:latin typeface="Liberation Mono"/>
              </a:rPr>
              <a:t>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ROW_NUMBER() OVER(</a:t>
            </a:r>
            <a:r>
              <a:rPr lang="en-US" dirty="0">
                <a:latin typeface="Liberation Mono"/>
              </a:rPr>
              <a:t>[</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chemeClr val="bg1">
                    <a:lumMod val="50000"/>
                  </a:schemeClr>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chemeClr val="bg1">
                    <a:lumMod val="50000"/>
                  </a:schemeClr>
                </a:solidFill>
                <a:latin typeface="Liberation Mono"/>
              </a:rPr>
              <a:t>. . .</a:t>
            </a:r>
            <a:r>
              <a:rPr lang="en-US" sz="1800" dirty="0">
                <a:solidFill>
                  <a:srgbClr val="0077AA"/>
                </a:solidFill>
                <a:latin typeface="Liberation Mono"/>
              </a:rPr>
              <a:t> </a:t>
            </a:r>
            <a:r>
              <a:rPr lang="en-US" dirty="0">
                <a:latin typeface="Liberation Mono"/>
              </a:rPr>
              <a:t>]</a:t>
            </a:r>
            <a:r>
              <a:rPr lang="en-US" sz="1800" dirty="0">
                <a:solidFill>
                  <a:srgbClr val="0077AA"/>
                </a:solidFill>
                <a:latin typeface="Liberation Mono"/>
              </a:rPr>
              <a:t> </a:t>
            </a:r>
            <a:r>
              <a:rPr lang="en-US" dirty="0">
                <a:solidFill>
                  <a:srgbClr val="0077AA"/>
                </a:solidFill>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238401" y="3429000"/>
            <a:ext cx="11521279" cy="196977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2" y="974430"/>
            <a:ext cx="11521279" cy="369332"/>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9889727"/>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15204259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open sans" panose="020B0606030504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119336" y="3075057"/>
            <a:ext cx="1195332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open sans" panose="020B0606030504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endParaRPr>
          </a:p>
        </p:txBody>
      </p:sp>
    </p:spTree>
    <p:extLst>
      <p:ext uri="{BB962C8B-B14F-4D97-AF65-F5344CB8AC3E}">
        <p14:creationId xmlns:p14="http://schemas.microsoft.com/office/powerpoint/2010/main" val="2861307748"/>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a:t>
            </a:r>
            <a:r>
              <a:rPr lang="en-IN">
                <a:latin typeface="Palatino Linotype" panose="02040502050505030304" pitchFamily="18" charset="0"/>
                <a:cs typeface="Arial" panose="020B0604020202020204" pitchFamily="34" charset="0"/>
              </a:rPr>
              <a:t>of NULL.</a:t>
            </a:r>
            <a:endParaRPr lang="en-IN" dirty="0">
              <a:latin typeface="Palatino Linotype" panose="02040502050505030304" pitchFamily="18" charset="0"/>
              <a:cs typeface="Arial" panose="020B0604020202020204" pitchFamily="34" charset="0"/>
            </a:endParaRP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049854645"/>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US" sz="2200" dirty="0">
                <a:solidFill>
                  <a:schemeClr val="bg1">
                    <a:lumMod val="50000"/>
                  </a:schemeClr>
                </a:solidFill>
                <a:latin typeface="Liberation Mono"/>
              </a:rPr>
              <a:t>. . .</a:t>
            </a:r>
            <a:endParaRPr lang="en-IN" sz="2200" dirty="0">
              <a:solidFill>
                <a:schemeClr val="bg1">
                  <a:lumMod val="50000"/>
                </a:schemeClr>
              </a:solidFill>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917796646"/>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dirty="0">
                <a:solidFill>
                  <a:srgbClr val="000000"/>
                </a:solidFill>
                <a:latin typeface="Liberation Mono"/>
              </a:rPr>
              <a:t>col_name</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LIMIT</a:t>
            </a:r>
            <a:r>
              <a:rPr lang="en-US" sz="2000" dirty="0">
                <a:solidFill>
                  <a:srgbClr val="000000"/>
                </a:solidFill>
                <a:latin typeface="Liberation Mono"/>
              </a:rPr>
              <a:t> number </a:t>
            </a:r>
            <a:r>
              <a:rPr lang="en-US" sz="2000" dirty="0">
                <a:solidFill>
                  <a:srgbClr val="999999"/>
                </a:solidFill>
                <a:latin typeface="Liberation Mono"/>
              </a:rPr>
              <a:t>[</a:t>
            </a:r>
            <a:r>
              <a:rPr lang="en-US" sz="2000" dirty="0">
                <a:solidFill>
                  <a:srgbClr val="0077AA"/>
                </a:solidFill>
                <a:latin typeface="Liberation Mono"/>
              </a:rPr>
              <a:t>OFFSET</a:t>
            </a:r>
            <a:r>
              <a:rPr lang="en-US" sz="2000" dirty="0">
                <a:solidFill>
                  <a:srgbClr val="000000"/>
                </a:solidFill>
                <a:latin typeface="Liberation Mono"/>
              </a:rPr>
              <a:t> number</a:t>
            </a:r>
            <a:r>
              <a:rPr lang="en-US" sz="2000" dirty="0">
                <a:solidFill>
                  <a:srgbClr val="999999"/>
                </a:solidFill>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
        <p:nvSpPr>
          <p:cNvPr id="8" name="TextBox 7">
            <a:extLst>
              <a:ext uri="{FF2B5EF4-FFF2-40B4-BE49-F238E27FC236}">
                <a16:creationId xmlns:a16="http://schemas.microsoft.com/office/drawing/2014/main" id="{406EE6C5-57FB-FA54-C0B1-B0A99A18A24C}"/>
              </a:ext>
            </a:extLst>
          </p:cNvPr>
          <p:cNvSpPr txBox="1"/>
          <p:nvPr/>
        </p:nvSpPr>
        <p:spPr>
          <a:xfrm>
            <a:off x="335360" y="332656"/>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 is known as metacharacter (all columns)</a:t>
            </a:r>
            <a:r>
              <a:rPr lang="en-IN"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967305241"/>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905161"/>
            <a:ext cx="11809312" cy="1908215"/>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Whenever you use </a:t>
            </a:r>
            <a:r>
              <a:rPr lang="en-US" b="1" dirty="0">
                <a:latin typeface="Arial" panose="020B0604020202020204" pitchFamily="34" charset="0"/>
                <a:cs typeface="Arial" panose="020B0604020202020204" pitchFamily="34" charset="0"/>
              </a:rPr>
              <a:t>DISTINCT</a:t>
            </a:r>
            <a:r>
              <a:rPr lang="en-US" dirty="0">
                <a:latin typeface="Arial" panose="020B0604020202020204" pitchFamily="34" charset="0"/>
                <a:cs typeface="Arial" panose="020B0604020202020204" pitchFamily="34" charset="0"/>
              </a:rPr>
              <a:t>, sorting takes place in server.</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60D289BB-1439-4DB8-B315-C4DAAACB6F54}"/>
              </a:ext>
            </a:extLst>
          </p:cNvPr>
          <p:cNvSpPr/>
          <p:nvPr/>
        </p:nvSpPr>
        <p:spPr>
          <a:xfrm>
            <a:off x="47328" y="-2738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260648"/>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alias_name], expression1 [ [as] alias_name], expression2 [ [as] alias_name]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where_condition2 &gt;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expr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position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having_condition1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having_condition2 &gt;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expr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position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[offset,] 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row_count OFFSET offset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UPDATE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03539" y="3124200"/>
            <a:ext cx="11584921" cy="736933"/>
          </a:xfrm>
          <a:prstGeom prst="rect">
            <a:avLst/>
          </a:prstGeom>
          <a:solidFill>
            <a:schemeClr val="bg1"/>
          </a:solidFill>
        </p:spPr>
        <p:txBody>
          <a:bodyPr wrap="square">
            <a:spAutoFit/>
          </a:bodyPr>
          <a:lstStyle/>
          <a:p>
            <a:pPr>
              <a:lnSpc>
                <a:spcPct val="107000"/>
              </a:lnSpc>
            </a:pPr>
            <a:r>
              <a:rPr lang="en-US" sz="2000" dirty="0">
                <a:latin typeface="Palatino Linotype" panose="02040502050505030304" pitchFamily="18" charset="0"/>
                <a:cs typeface="Segoe UI Light" panose="020B0502040204020203" pitchFamily="34" charset="0"/>
              </a:rPr>
              <a:t>SQL allows the user to order the tuples in the result of a query by the values of one or more of the attributes that appear in the query result, by using the ORDER BY clause.</a:t>
            </a:r>
            <a:endParaRPr lang="en-IN" sz="2000" dirty="0">
              <a:latin typeface="Palatino Linotype" panose="02040502050505030304" pitchFamily="18" charset="0"/>
              <a:cs typeface="Segoe UI Light" panose="020B0502040204020203" pitchFamily="34" charset="0"/>
            </a:endParaRPr>
          </a:p>
        </p:txBody>
      </p:sp>
      <p:sp>
        <p:nvSpPr>
          <p:cNvPr id="6" name="Rectangle 5"/>
          <p:cNvSpPr/>
          <p:nvPr/>
        </p:nvSpPr>
        <p:spPr>
          <a:xfrm>
            <a:off x="303539" y="4052098"/>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Tree>
    <p:extLst>
      <p:ext uri="{BB962C8B-B14F-4D97-AF65-F5344CB8AC3E}">
        <p14:creationId xmlns:p14="http://schemas.microsoft.com/office/powerpoint/2010/main" val="1630039859"/>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1" name="Rectangle 60">
            <a:extLst>
              <a:ext uri="{FF2B5EF4-FFF2-40B4-BE49-F238E27FC236}">
                <a16:creationId xmlns:a16="http://schemas.microsoft.com/office/drawing/2014/main" id="{A0754C73-2F69-44A5-BD3C-C284BFC30F58}"/>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Tree>
    <p:extLst>
      <p:ext uri="{BB962C8B-B14F-4D97-AF65-F5344CB8AC3E}">
        <p14:creationId xmlns:p14="http://schemas.microsoft.com/office/powerpoint/2010/main" val="3515243402"/>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13285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721230"/>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2911624"/>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805264"/>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005064"/>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204864"/>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0892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
        <p:nvSpPr>
          <p:cNvPr id="3" name="TextBox 2">
            <a:extLst>
              <a:ext uri="{FF2B5EF4-FFF2-40B4-BE49-F238E27FC236}">
                <a16:creationId xmlns:a16="http://schemas.microsoft.com/office/drawing/2014/main" id="{78E204C2-8354-E3D1-5822-6CD25B91F8B8}"/>
              </a:ext>
            </a:extLst>
          </p:cNvPr>
          <p:cNvSpPr txBox="1"/>
          <p:nvPr/>
        </p:nvSpPr>
        <p:spPr>
          <a:xfrm>
            <a:off x="5255397" y="2380002"/>
            <a:ext cx="6643108" cy="70788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SQL permits us to use the notation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a:latin typeface="Arial" panose="020B0604020202020204" pitchFamily="34" charset="0"/>
                <a:cs typeface="Arial" panose="020B0604020202020204" pitchFamily="34" charset="0"/>
              </a:rPr>
              <a:t>) to denote a tuple of arity (attribute) n containing values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err="1">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p:txBody>
      </p:sp>
      <p:sp>
        <p:nvSpPr>
          <p:cNvPr id="4" name="TextBox 3">
            <a:extLst>
              <a:ext uri="{FF2B5EF4-FFF2-40B4-BE49-F238E27FC236}">
                <a16:creationId xmlns:a16="http://schemas.microsoft.com/office/drawing/2014/main" id="{35A23B68-C0C9-D0C6-5CBB-E6A03F2C3267}"/>
              </a:ext>
            </a:extLst>
          </p:cNvPr>
          <p:cNvSpPr txBox="1"/>
          <p:nvPr/>
        </p:nvSpPr>
        <p:spPr>
          <a:xfrm>
            <a:off x="5284028" y="3163341"/>
            <a:ext cx="6480720" cy="769441"/>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(EMP.DEPTNO, DNAME)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(DEPT.DEPTNO, 'SALES');</a:t>
            </a:r>
          </a:p>
        </p:txBody>
      </p:sp>
    </p:spTree>
    <p:extLst>
      <p:ext uri="{BB962C8B-B14F-4D97-AF65-F5344CB8AC3E}">
        <p14:creationId xmlns:p14="http://schemas.microsoft.com/office/powerpoint/2010/main" val="139947438"/>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955369" y="2560471"/>
            <a:ext cx="8795366"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 </a:t>
            </a:r>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9" name="Rectangle 8">
            <a:extLst>
              <a:ext uri="{FF2B5EF4-FFF2-40B4-BE49-F238E27FC236}">
                <a16:creationId xmlns:a16="http://schemas.microsoft.com/office/drawing/2014/main" id="{8CE928B2-CC82-4905-89B0-168119B134B8}"/>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225291109"/>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1461939"/>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22093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191344" y="1212442"/>
            <a:ext cx="3456384" cy="1277273"/>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p>
          <a:p>
            <a:pPr marL="723900"/>
            <a:r>
              <a:rPr lang="en-US" sz="2200" b="0" i="0" dirty="0">
                <a:solidFill>
                  <a:srgbClr val="A67F59"/>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1" dirty="0">
                <a:solidFill>
                  <a:srgbClr val="000000"/>
                </a:solidFill>
                <a:effectLst/>
                <a:latin typeface="Liberation Mono"/>
              </a:rPr>
              <a:t>null</a:t>
            </a:r>
            <a:endParaRPr lang="en-IN" sz="2200" dirty="0"/>
          </a:p>
        </p:txBody>
      </p:sp>
    </p:spTree>
    <p:extLst>
      <p:ext uri="{BB962C8B-B14F-4D97-AF65-F5344CB8AC3E}">
        <p14:creationId xmlns:p14="http://schemas.microsoft.com/office/powerpoint/2010/main" val="49775833"/>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27" name="TextBox 26">
            <a:extLst>
              <a:ext uri="{FF2B5EF4-FFF2-40B4-BE49-F238E27FC236}">
                <a16:creationId xmlns:a16="http://schemas.microsoft.com/office/drawing/2014/main" id="{0047E199-051D-4EE3-9E55-238193B80B8B}"/>
              </a:ext>
            </a:extLst>
          </p:cNvPr>
          <p:cNvSpPr txBox="1"/>
          <p:nvPr/>
        </p:nvSpPr>
        <p:spPr>
          <a:xfrm>
            <a:off x="226839" y="1916832"/>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solidFill>
                  <a:srgbClr val="999999"/>
                </a:solidFill>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endParaRPr lang="en-US" sz="2200" dirty="0">
              <a:solidFill>
                <a:srgbClr val="000000"/>
              </a:solidFill>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1" dirty="0">
                <a:solidFill>
                  <a:srgbClr val="000000"/>
                </a:solidFill>
                <a:effectLst/>
                <a:latin typeface="Liberation Mono"/>
              </a:rPr>
              <a:t>subquery</a:t>
            </a:r>
            <a:r>
              <a:rPr lang="en-US" sz="2400" b="0" i="0" dirty="0">
                <a:solidFill>
                  <a:srgbClr val="999999"/>
                </a:solidFill>
                <a:effectLst/>
                <a:latin typeface="Liberation Mono"/>
              </a:rPr>
              <a:t>)</a:t>
            </a:r>
            <a:endParaRPr lang="en-US" sz="2400" dirty="0">
              <a:solidFill>
                <a:srgbClr val="999999"/>
              </a:solidFill>
              <a:latin typeface="Liberation Mono"/>
            </a:endParaRPr>
          </a:p>
        </p:txBody>
      </p:sp>
    </p:spTree>
    <p:extLst>
      <p:ext uri="{BB962C8B-B14F-4D97-AF65-F5344CB8AC3E}">
        <p14:creationId xmlns:p14="http://schemas.microsoft.com/office/powerpoint/2010/main" val="3829025191"/>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a:t>
            </a:r>
            <a:r>
              <a:rPr lang="en-US" sz="2000" dirty="0">
                <a:solidFill>
                  <a:schemeClr val="tx1">
                    <a:lumMod val="65000"/>
                    <a:lumOff val="35000"/>
                  </a:schemeClr>
                </a:solidFill>
                <a:latin typeface="Liberation Mono"/>
                <a:cs typeface="Arial" panose="020B0604020202020204" pitchFamily="34" charset="0"/>
              </a:rPr>
              <a:t>v1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77AA"/>
                </a:solidFill>
                <a:latin typeface="Liberation Mono"/>
                <a:cs typeface="Arial" panose="020B0604020202020204" pitchFamily="34" charset="0"/>
              </a:rPr>
              <a:t>)</a:t>
            </a:r>
          </a:p>
          <a:p>
            <a:r>
              <a:rPr lang="en-US" sz="2000" dirty="0">
                <a:solidFill>
                  <a:srgbClr val="0077AA"/>
                </a:solidFill>
                <a:latin typeface="Liberation Mono"/>
                <a:cs typeface="Arial" panose="020B0604020202020204" pitchFamily="34" charset="0"/>
              </a:rPr>
              <a:t>column | expression IN (</a:t>
            </a:r>
            <a:r>
              <a:rPr lang="en-US" sz="2000" dirty="0">
                <a:solidFill>
                  <a:schemeClr val="tx1">
                    <a:lumMod val="65000"/>
                    <a:lumOff val="35000"/>
                  </a:schemeClr>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1058525514"/>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sp>
        <p:nvSpPr>
          <p:cNvPr id="29" name="TextBox 28">
            <a:extLst>
              <a:ext uri="{FF2B5EF4-FFF2-40B4-BE49-F238E27FC236}">
                <a16:creationId xmlns:a16="http://schemas.microsoft.com/office/drawing/2014/main" id="{BB4CD596-72FF-40C5-A6E3-25F48178439F}"/>
              </a:ext>
            </a:extLst>
          </p:cNvPr>
          <p:cNvSpPr txBox="1"/>
          <p:nvPr/>
        </p:nvSpPr>
        <p:spPr>
          <a:xfrm>
            <a:off x="28037" y="1772816"/>
            <a:ext cx="5878272"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0077AA"/>
                </a:solidFill>
                <a:latin typeface="Liberation Mono"/>
              </a:rPr>
              <a:t>AND</a:t>
            </a:r>
            <a:r>
              <a:rPr lang="en-US" sz="2200" b="0" i="1" dirty="0">
                <a:solidFill>
                  <a:srgbClr val="000000"/>
                </a:solidFill>
                <a:effectLst/>
                <a:latin typeface="Liberation Mono"/>
              </a:rPr>
              <a:t> expr2</a:t>
            </a:r>
            <a:endParaRPr lang="en-IN" sz="2200" dirty="0"/>
          </a:p>
        </p:txBody>
      </p:sp>
    </p:spTree>
    <p:extLst>
      <p:ext uri="{BB962C8B-B14F-4D97-AF65-F5344CB8AC3E}">
        <p14:creationId xmlns:p14="http://schemas.microsoft.com/office/powerpoint/2010/main" val="3091431454"/>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a:t>
            </a:r>
            <a:r>
              <a:rPr lang="en-US" sz="2000" dirty="0">
                <a:solidFill>
                  <a:schemeClr val="tx1">
                    <a:lumMod val="65000"/>
                    <a:lumOff val="35000"/>
                  </a:schemeClr>
                </a:solidFill>
                <a:latin typeface="Liberation Mono"/>
                <a:cs typeface="Arial" panose="020B0604020202020204" pitchFamily="34" charset="0"/>
              </a:rPr>
              <a:t>start</a:t>
            </a:r>
            <a:r>
              <a:rPr lang="en-US" sz="2000" dirty="0">
                <a:solidFill>
                  <a:schemeClr val="tx2"/>
                </a:solidFill>
                <a:latin typeface="Liberation Mono"/>
                <a:cs typeface="Arial" panose="020B0604020202020204" pitchFamily="34" charset="0"/>
              </a:rPr>
              <a:t>_expression</a:t>
            </a:r>
            <a:r>
              <a:rPr lang="en-US" sz="2000" dirty="0">
                <a:solidFill>
                  <a:srgbClr val="0077AA"/>
                </a:solidFill>
                <a:latin typeface="Liberation Mono"/>
                <a:cs typeface="Arial" panose="020B0604020202020204" pitchFamily="34" charset="0"/>
              </a:rPr>
              <a:t> AND </a:t>
            </a:r>
            <a:r>
              <a:rPr lang="en-US" sz="2000" dirty="0">
                <a:solidFill>
                  <a:schemeClr val="tx2"/>
                </a:solidFill>
                <a:latin typeface="Liberation Mono"/>
                <a:cs typeface="Arial" panose="020B0604020202020204" pitchFamily="34" charset="0"/>
              </a:rPr>
              <a:t>end_expression</a:t>
            </a:r>
          </a:p>
        </p:txBody>
      </p:sp>
      <p:sp>
        <p:nvSpPr>
          <p:cNvPr id="9" name="Rectangle 8"/>
          <p:cNvSpPr/>
          <p:nvPr/>
        </p:nvSpPr>
        <p:spPr>
          <a:xfrm>
            <a:off x="335360" y="4005064"/>
            <a:ext cx="11665296" cy="95410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sp>
        <p:nvSpPr>
          <p:cNvPr id="23" name="TextBox 22">
            <a:extLst>
              <a:ext uri="{FF2B5EF4-FFF2-40B4-BE49-F238E27FC236}">
                <a16:creationId xmlns:a16="http://schemas.microsoft.com/office/drawing/2014/main" id="{C0ECD6F8-6FF8-4DA8-B833-578FD0E51221}"/>
              </a:ext>
            </a:extLst>
          </p:cNvPr>
          <p:cNvSpPr txBox="1"/>
          <p:nvPr/>
        </p:nvSpPr>
        <p:spPr>
          <a:xfrm>
            <a:off x="299355" y="2192538"/>
            <a:ext cx="5303961"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solidFill>
                  <a:srgbClr val="999999"/>
                </a:solidFill>
                <a:effectLst/>
                <a:latin typeface="Liberation Mono"/>
              </a:rPr>
              <a:t>]</a:t>
            </a:r>
            <a:r>
              <a:rPr lang="en-US" sz="2200" dirty="0">
                <a:solidFill>
                  <a:srgbClr val="999999"/>
                </a:solidFill>
                <a:latin typeface="Liberation Mono"/>
              </a:rPr>
              <a:t> </a:t>
            </a:r>
            <a:endParaRPr lang="en-IN" sz="2200" dirty="0"/>
          </a:p>
        </p:txBody>
      </p:sp>
    </p:spTree>
    <p:extLst>
      <p:ext uri="{BB962C8B-B14F-4D97-AF65-F5344CB8AC3E}">
        <p14:creationId xmlns:p14="http://schemas.microsoft.com/office/powerpoint/2010/main" val="3587771697"/>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[ESCAPE </a:t>
            </a:r>
            <a:r>
              <a:rPr lang="en-US" sz="2000" dirty="0">
                <a:solidFill>
                  <a:schemeClr val="tx2"/>
                </a:solidFill>
                <a:latin typeface="Liberation Mono"/>
                <a:cs typeface="Arial" panose="020B0604020202020204" pitchFamily="34" charset="0"/>
              </a:rPr>
              <a:t>escape_character</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3034132" y="2979529"/>
            <a:ext cx="882250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solidFill>
                    <a:schemeClr val="bg1">
                      <a:lumMod val="65000"/>
                    </a:schemeClr>
                  </a:solidFill>
                  <a:latin typeface="Liberation Mono"/>
                  <a:cs typeface="Arial" panose="020B0604020202020204" pitchFamily="34" charset="0"/>
                </a:rPr>
                <a:t>&lt;</a:t>
              </a:r>
              <a:r>
                <a:rPr lang="en-US" sz="2000" dirty="0">
                  <a:latin typeface="Liberation Mono"/>
                  <a:cs typeface="Arial" panose="020B0604020202020204" pitchFamily="34" charset="0"/>
                </a:rPr>
                <a:t>condition</a:t>
              </a:r>
              <a:r>
                <a:rPr lang="en-US" sz="2000" dirty="0">
                  <a:solidFill>
                    <a:schemeClr val="bg1">
                      <a:lumMod val="65000"/>
                    </a:schemeClr>
                  </a:solidFill>
                  <a:latin typeface="Liberation Mono"/>
                  <a:cs typeface="Arial" panose="020B0604020202020204" pitchFamily="34" charset="0"/>
                </a:rPr>
                <a:t>&gt;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6222627" y="4019016"/>
              <a:ext cx="4736003" cy="646331"/>
            </a:xfrm>
            <a:prstGeom prst="rect">
              <a:avLst/>
            </a:prstGeom>
            <a:noFill/>
          </p:spPr>
          <p:txBody>
            <a:bodyPr wrap="square">
              <a:spAutoFit/>
            </a:bodyPr>
            <a:lstStyle/>
            <a:p>
              <a:r>
                <a:rPr lang="en-US" b="1" dirty="0">
                  <a:solidFill>
                    <a:srgbClr val="610B38"/>
                  </a:solidFill>
                  <a:latin typeface="erdana"/>
                </a:rPr>
                <a:t>SUM</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AVG</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MAX</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a:t>
              </a:r>
            </a:p>
            <a:p>
              <a:r>
                <a:rPr lang="en-US" b="1" dirty="0">
                  <a:solidFill>
                    <a:srgbClr val="610B38"/>
                  </a:solidFill>
                  <a:latin typeface="erdana"/>
                </a:rPr>
                <a:t>MIN</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COUNT</a:t>
              </a:r>
              <a:r>
                <a:rPr lang="en-US" b="1" dirty="0">
                  <a:solidFill>
                    <a:schemeClr val="bg1">
                      <a:lumMod val="65000"/>
                    </a:schemeClr>
                  </a:solidFill>
                  <a:uFill>
                    <a:solidFill>
                      <a:srgbClr val="FF0000"/>
                    </a:solidFill>
                  </a:uFill>
                  <a:latin typeface="Liberation Mono"/>
                </a:rPr>
                <a:t>(</a:t>
              </a:r>
              <a:r>
                <a:rPr lang="en-US" b="1" dirty="0">
                  <a:latin typeface="erdana"/>
                </a:rPr>
                <a:t>*</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COUNT</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a:t>
              </a:r>
              <a:endParaRPr lang="en-IN" b="1" dirty="0"/>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686150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9934350"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7570627" y="3572436"/>
              <a:ext cx="1979171" cy="430887"/>
            </a:xfrm>
            <a:prstGeom prst="rect">
              <a:avLst/>
            </a:prstGeom>
            <a:noFill/>
          </p:spPr>
          <p:txBody>
            <a:bodyPr wrap="square">
              <a:spAutoFit/>
            </a:bodyPr>
            <a:lstStyle/>
            <a:p>
              <a:r>
                <a:rPr lang="en-US" sz="2200" b="1" dirty="0">
                  <a:solidFill>
                    <a:srgbClr val="669900"/>
                  </a:solidFill>
                  <a:latin typeface="Liberation Mono"/>
                </a:rPr>
                <a:t>this is invalid</a:t>
              </a:r>
              <a:endParaRPr lang="en-IN" sz="2200" b="1" dirty="0"/>
            </a:p>
          </p:txBody>
        </p:sp>
      </p:grpSp>
    </p:spTree>
    <p:extLst>
      <p:ext uri="{BB962C8B-B14F-4D97-AF65-F5344CB8AC3E}">
        <p14:creationId xmlns:p14="http://schemas.microsoft.com/office/powerpoint/2010/main" val="2014507551"/>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260648"/>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319838"/>
            <a:ext cx="11608540" cy="44935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4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a:p>
            <a:pPr marL="285750" indent="-285750" algn="just">
              <a:buFont typeface="Arial" panose="020B0604020202020204" pitchFamily="34" charset="0"/>
              <a:buChar char="•"/>
            </a:pPr>
            <a:endParaRPr lang="en-IN" sz="400" dirty="0">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To eliminate duplicates before applying the aggregate function is available by including the keyword DISTINCT.</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099243333"/>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354217"/>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2" name="Rectangle 1">
            <a:extLst>
              <a:ext uri="{FF2B5EF4-FFF2-40B4-BE49-F238E27FC236}">
                <a16:creationId xmlns:a16="http://schemas.microsoft.com/office/drawing/2014/main" id="{A8B41668-9F38-222D-B313-64E57DE751E7}"/>
              </a:ext>
            </a:extLst>
          </p:cNvPr>
          <p:cNvSpPr/>
          <p:nvPr/>
        </p:nvSpPr>
        <p:spPr>
          <a:xfrm>
            <a:off x="108000" y="2711822"/>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7" name="Rectangle 6">
            <a:extLst>
              <a:ext uri="{FF2B5EF4-FFF2-40B4-BE49-F238E27FC236}">
                <a16:creationId xmlns:a16="http://schemas.microsoft.com/office/drawing/2014/main" id="{C26CD33B-AE98-E5D7-6393-90EEEF1374C6}"/>
              </a:ext>
            </a:extLst>
          </p:cNvPr>
          <p:cNvSpPr/>
          <p:nvPr/>
        </p:nvSpPr>
        <p:spPr>
          <a:xfrm>
            <a:off x="119336" y="4079974"/>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p:txBody>
      </p:sp>
      <p:sp>
        <p:nvSpPr>
          <p:cNvPr id="8" name="Rectangle 7">
            <a:extLst>
              <a:ext uri="{FF2B5EF4-FFF2-40B4-BE49-F238E27FC236}">
                <a16:creationId xmlns:a16="http://schemas.microsoft.com/office/drawing/2014/main" id="{87E5E329-358B-A41B-D9CB-97CE16DC92CE}"/>
              </a:ext>
            </a:extLst>
          </p:cNvPr>
          <p:cNvSpPr/>
          <p:nvPr/>
        </p:nvSpPr>
        <p:spPr>
          <a:xfrm>
            <a:off x="119336" y="5448126"/>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p:txBody>
      </p:sp>
      <p:cxnSp>
        <p:nvCxnSpPr>
          <p:cNvPr id="10" name="Straight Connector 9">
            <a:extLst>
              <a:ext uri="{FF2B5EF4-FFF2-40B4-BE49-F238E27FC236}">
                <a16:creationId xmlns:a16="http://schemas.microsoft.com/office/drawing/2014/main" id="{E324D97C-A7AF-5928-C671-170B644EEF7B}"/>
              </a:ext>
            </a:extLst>
          </p:cNvPr>
          <p:cNvCxnSpPr/>
          <p:nvPr/>
        </p:nvCxnSpPr>
        <p:spPr>
          <a:xfrm>
            <a:off x="119336" y="2492896"/>
            <a:ext cx="1159328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B9E5AB1A-714C-9C99-7029-87A2E04422DA}"/>
              </a:ext>
            </a:extLst>
          </p:cNvPr>
          <p:cNvCxnSpPr/>
          <p:nvPr/>
        </p:nvCxnSpPr>
        <p:spPr>
          <a:xfrm>
            <a:off x="119336" y="4005064"/>
            <a:ext cx="1159328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C8127090-9129-2CE3-F598-A42F03F4665D}"/>
              </a:ext>
            </a:extLst>
          </p:cNvPr>
          <p:cNvCxnSpPr/>
          <p:nvPr/>
        </p:nvCxnSpPr>
        <p:spPr>
          <a:xfrm>
            <a:off x="119336" y="5301208"/>
            <a:ext cx="1159328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1245201"/>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147732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US" dirty="0">
                <a:latin typeface="Palatino Linotype" panose="02040502050505030304" pitchFamily="18" charset="0"/>
              </a:rPr>
              <a:t> 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endParaRPr lang="en-IN" dirty="0">
              <a:latin typeface="Palatino Linotype" panose="02040502050505030304" pitchFamily="18" charset="0"/>
              <a:cs typeface="Arial" panose="020B0604020202020204" pitchFamily="34" charset="0"/>
            </a:endParaRPr>
          </a:p>
          <a:p>
            <a:endParaRPr lang="en-IN" sz="800" dirty="0">
              <a:solidFill>
                <a:srgbClr val="FF0000"/>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56943952"/>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9337" y="4821540"/>
            <a:ext cx="8838049"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741420"/>
            <a:ext cx="11817276"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p:txBody>
      </p:sp>
    </p:spTree>
    <p:extLst>
      <p:ext uri="{BB962C8B-B14F-4D97-AF65-F5344CB8AC3E}">
        <p14:creationId xmlns:p14="http://schemas.microsoft.com/office/powerpoint/2010/main" val="3487672610"/>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Tree>
    <p:extLst>
      <p:ext uri="{BB962C8B-B14F-4D97-AF65-F5344CB8AC3E}">
        <p14:creationId xmlns:p14="http://schemas.microsoft.com/office/powerpoint/2010/main" val="1256834162"/>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a:p>
            <a:pPr>
              <a:lnSpc>
                <a:spcPct val="150000"/>
              </a:lnSpc>
            </a:pPr>
            <a:r>
              <a:rPr lang="en-US" sz="2000" dirty="0">
                <a:solidFill>
                  <a:srgbClr val="0077AA"/>
                </a:solidFill>
                <a:latin typeface="Liberation Mono"/>
              </a:rPr>
              <a:t>    [ HAVING having_condition ] </a:t>
            </a:r>
          </a:p>
        </p:txBody>
      </p:sp>
    </p:spTree>
    <p:extLst>
      <p:ext uri="{BB962C8B-B14F-4D97-AF65-F5344CB8AC3E}">
        <p14:creationId xmlns:p14="http://schemas.microsoft.com/office/powerpoint/2010/main" val="14073436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334566" y="1743194"/>
            <a:ext cx="11522868" cy="4770537"/>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An attribute domain specifies the data type, format, and constraints of a column, and defines the range of values that are valid for that column.</a:t>
            </a:r>
            <a:endParaRPr lang="en-US" dirty="0">
              <a:latin typeface="Palatino Linotype" panose="02040502050505030304" pitchFamily="18" charset="0"/>
            </a:endParaRPr>
          </a:p>
          <a:p>
            <a:pPr algn="just"/>
            <a:endParaRPr lang="en-US" dirty="0">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bg1"/>
                </a:solidFill>
                <a:latin typeface="Palatino Linotype" panose="02040502050505030304" pitchFamily="18" charset="0"/>
              </a:rPr>
              <a:t>Relation</a:t>
            </a:r>
            <a:r>
              <a:rPr lang="en-US" dirty="0">
                <a:solidFill>
                  <a:schemeClr val="bg1"/>
                </a:solidFill>
                <a:latin typeface="Palatino Linotype" panose="02040502050505030304" pitchFamily="18" charset="0"/>
              </a:rPr>
              <a:t> </a:t>
            </a:r>
            <a:r>
              <a:rPr lang="en-US" b="1" dirty="0">
                <a:solidFill>
                  <a:schemeClr val="bg1"/>
                </a:solidFill>
                <a:latin typeface="Palatino Linotype" panose="02040502050505030304" pitchFamily="18" charset="0"/>
              </a:rPr>
              <a:t>key</a:t>
            </a:r>
            <a:r>
              <a:rPr lang="en-US" dirty="0">
                <a:solidFill>
                  <a:schemeClr val="bg1"/>
                </a:solidFill>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58924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767408" y="4005064"/>
            <a:ext cx="8784976" cy="646331"/>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student(prn, name, address, phone, DoB, age, hobby, email</a:t>
            </a:r>
            <a:r>
              <a:rPr lang="en-US" b="1">
                <a:latin typeface="Palatino Linotype" panose="02040502050505030304" pitchFamily="18" charset="0"/>
              </a:rPr>
              <a:t>, status) </a:t>
            </a:r>
            <a:r>
              <a:rPr lang="en-US" dirty="0">
                <a:latin typeface="Palatino Linotype" panose="02040502050505030304" pitchFamily="18" charset="0"/>
              </a:rPr>
              <a:t>is relation schema for student relation.</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
        <p:nvSpPr>
          <p:cNvPr id="3" name="TextBox 2">
            <a:extLst>
              <a:ext uri="{FF2B5EF4-FFF2-40B4-BE49-F238E27FC236}">
                <a16:creationId xmlns:a16="http://schemas.microsoft.com/office/drawing/2014/main" id="{F635C33E-77E3-514E-4FDF-65802D53D236}"/>
              </a:ext>
            </a:extLst>
          </p:cNvPr>
          <p:cNvSpPr txBox="1"/>
          <p:nvPr/>
        </p:nvSpPr>
        <p:spPr>
          <a:xfrm>
            <a:off x="295596" y="5733256"/>
            <a:ext cx="11486199" cy="769441"/>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4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i="0" dirty="0">
                <a:solidFill>
                  <a:srgbClr val="374151"/>
                </a:solidFill>
                <a:effectLst/>
                <a:latin typeface="Palatino Linotype" panose="02040502050505030304" pitchFamily="18" charset="0"/>
              </a:rPr>
              <a:t>In database management systems, null is used to represent missing or unknown data in a table column. </a:t>
            </a:r>
            <a:endParaRPr lang="en-IN" dirty="0">
              <a:latin typeface="Palatino Linotype" panose="02040502050505030304" pitchFamily="18" charset="0"/>
            </a:endParaRPr>
          </a:p>
        </p:txBody>
      </p:sp>
    </p:spTree>
    <p:extLst>
      <p:ext uri="{BB962C8B-B14F-4D97-AF65-F5344CB8AC3E}">
        <p14:creationId xmlns:p14="http://schemas.microsoft.com/office/powerpoint/2010/main" val="3858362783"/>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Tree>
    <p:extLst>
      <p:ext uri="{BB962C8B-B14F-4D97-AF65-F5344CB8AC3E}">
        <p14:creationId xmlns:p14="http://schemas.microsoft.com/office/powerpoint/2010/main" val="198604681"/>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308791"/>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name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Tree>
    <p:extLst>
      <p:ext uri="{BB962C8B-B14F-4D97-AF65-F5344CB8AC3E}">
        <p14:creationId xmlns:p14="http://schemas.microsoft.com/office/powerpoint/2010/main" val="6336146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429000"/>
            <a:ext cx="11809312" cy="332777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format, and constraints of a column, and defines the range of values that are valid for that column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Tree>
    <p:extLst>
      <p:ext uri="{BB962C8B-B14F-4D97-AF65-F5344CB8AC3E}">
        <p14:creationId xmlns:p14="http://schemas.microsoft.com/office/powerpoint/2010/main" val="765160135"/>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sz="1800" dirty="0">
                <a:solidFill>
                  <a:schemeClr val="bg1">
                    <a:lumMod val="50000"/>
                  </a:schemeClr>
                </a:solidFill>
                <a:effectLst/>
                <a:latin typeface="Liberation Mono"/>
                <a:ea typeface="Calibri" panose="020F0502020204030204" pitchFamily="34" charset="0"/>
                <a:cs typeface="Times New Roman" panose="02020603050405020304" pitchFamily="18" charset="0"/>
              </a:rPr>
              <a:t>(</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1</a:t>
            </a:r>
            <a:r>
              <a:rPr lang="en-IN" sz="1800" dirty="0">
                <a:solidFill>
                  <a:schemeClr val="bg1">
                    <a:lumMod val="50000"/>
                  </a:schemeClr>
                </a:solidFill>
                <a:effectLst/>
                <a:latin typeface="Liberation Mono"/>
                <a:ea typeface="Calibri" panose="020F0502020204030204" pitchFamily="34" charset="0"/>
                <a:cs typeface="Times New Roman" panose="02020603050405020304" pitchFamily="18" charset="0"/>
              </a:rPr>
              <a:t>)</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524787196"/>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052117"/>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D4BD00E9-B8FC-4806-A336-FEB5DA968BEF}"/>
              </a:ext>
            </a:extLst>
          </p:cNvPr>
          <p:cNvSpPr/>
          <p:nvPr/>
        </p:nvSpPr>
        <p:spPr>
          <a:xfrm>
            <a:off x="317732" y="16200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[NOT] EXISTS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8146F898-F24C-4ACB-83C1-8E1260993154}"/>
              </a:ext>
            </a:extLst>
          </p:cNvPr>
          <p:cNvSpPr/>
          <p:nvPr/>
        </p:nvSpPr>
        <p:spPr>
          <a:xfrm>
            <a:off x="335360" y="2492896"/>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581128"/>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589240"/>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f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f.deptno </a:t>
            </a:r>
            <a:r>
              <a:rPr lang="en-IN" dirty="0">
                <a:solidFill>
                  <a:schemeClr val="accent5">
                    <a:lumMod val="75000"/>
                  </a:schemeClr>
                </a:solidFill>
                <a:latin typeface="Liberation Mono"/>
              </a:rPr>
              <a:t>=</a:t>
            </a:r>
            <a:r>
              <a:rPr lang="en-IN" dirty="0">
                <a:latin typeface="Liberation Mono"/>
              </a:rPr>
              <a:t> m.deptno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m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true </a:t>
            </a:r>
            <a:r>
              <a:rPr lang="en-US" dirty="0">
                <a:solidFill>
                  <a:srgbClr val="0077AA"/>
                </a:solidFill>
                <a:latin typeface="Liberation Mono"/>
              </a:rPr>
              <a:t>FROM</a:t>
            </a:r>
            <a:r>
              <a:rPr lang="en-US" dirty="0">
                <a:latin typeface="Liberation Mono"/>
              </a:rPr>
              <a:t> emp f </a:t>
            </a:r>
            <a:r>
              <a:rPr lang="en-US" dirty="0">
                <a:solidFill>
                  <a:srgbClr val="0077AA"/>
                </a:solidFill>
                <a:latin typeface="Liberation Mono"/>
              </a:rPr>
              <a:t>WHERE</a:t>
            </a:r>
            <a:r>
              <a:rPr lang="en-US" dirty="0">
                <a:latin typeface="Liberation Mono"/>
              </a:rPr>
              <a:t> m.deptno </a:t>
            </a:r>
            <a:r>
              <a:rPr lang="en-US" dirty="0">
                <a:solidFill>
                  <a:schemeClr val="accent5">
                    <a:lumMod val="75000"/>
                  </a:schemeClr>
                </a:solidFill>
                <a:latin typeface="Liberation Mono"/>
              </a:rPr>
              <a:t>=</a:t>
            </a:r>
            <a:r>
              <a:rPr lang="en-US" dirty="0">
                <a:latin typeface="Liberation Mono"/>
              </a:rPr>
              <a:t> f.deptno </a:t>
            </a:r>
            <a:r>
              <a:rPr lang="en-US" dirty="0">
                <a:solidFill>
                  <a:schemeClr val="accent5">
                    <a:lumMod val="75000"/>
                  </a:schemeClr>
                </a:solidFill>
                <a:latin typeface="Liberation Mono"/>
              </a:rPr>
              <a:t>AND</a:t>
            </a:r>
            <a:r>
              <a:rPr lang="en-US" dirty="0">
                <a:latin typeface="Liberation Mono"/>
              </a:rPr>
              <a:t> f.gender </a:t>
            </a:r>
            <a:r>
              <a:rPr lang="en-US" dirty="0">
                <a:solidFill>
                  <a:schemeClr val="accent5">
                    <a:lumMod val="75000"/>
                  </a:schemeClr>
                </a:solidFill>
                <a:latin typeface="Liberation Mono"/>
              </a:rPr>
              <a:t>= </a:t>
            </a:r>
            <a:r>
              <a:rPr lang="en-US" dirty="0">
                <a:latin typeface="Liberation Mono"/>
              </a:rPr>
              <a:t>'f'</a:t>
            </a:r>
            <a:r>
              <a:rPr lang="en-US" dirty="0">
                <a:solidFill>
                  <a:schemeClr val="bg1">
                    <a:lumMod val="65000"/>
                  </a:schemeClr>
                </a:solidFill>
                <a:latin typeface="Liberation Mono"/>
                <a:cs typeface="Arial" panose="020B0604020202020204" pitchFamily="34" charset="0"/>
              </a:rPr>
              <a:t>)</a:t>
            </a:r>
            <a:r>
              <a:rPr lang="en-IN" dirty="0">
                <a:latin typeface="Liberation Mono"/>
              </a:rPr>
              <a:t>;</a:t>
            </a:r>
            <a:endParaRPr lang="en-IN" dirty="0">
              <a:solidFill>
                <a:schemeClr val="bg1">
                  <a:lumMod val="6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814467614"/>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119335" y="3717032"/>
            <a:ext cx="11953329" cy="1138773"/>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8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3743" y="5877272"/>
            <a:ext cx="4202314" cy="711591"/>
          </a:xfrm>
          <a:prstGeom prst="rect">
            <a:avLst/>
          </a:prstGeom>
        </p:spPr>
      </p:pic>
      <p:sp>
        <p:nvSpPr>
          <p:cNvPr id="8" name="TextBox 7">
            <a:extLst>
              <a:ext uri="{FF2B5EF4-FFF2-40B4-BE49-F238E27FC236}">
                <a16:creationId xmlns:a16="http://schemas.microsoft.com/office/drawing/2014/main" id="{689B0AA3-450C-E333-B966-B28741F98FC4}"/>
              </a:ext>
            </a:extLst>
          </p:cNvPr>
          <p:cNvSpPr txBox="1"/>
          <p:nvPr/>
        </p:nvSpPr>
        <p:spPr>
          <a:xfrm>
            <a:off x="126664" y="5158933"/>
            <a:ext cx="11938670" cy="646331"/>
          </a:xfrm>
          <a:prstGeom prst="rect">
            <a:avLst/>
          </a:prstGeom>
          <a:noFill/>
        </p:spPr>
        <p:txBody>
          <a:bodyPr wrap="square">
            <a:spAutoFit/>
          </a:bodyPr>
          <a:lstStyle/>
          <a:p>
            <a:r>
              <a:rPr lang="en-IN" dirty="0">
                <a:latin typeface="Palatino Linotype" panose="02040502050505030304" pitchFamily="18" charset="0"/>
              </a:rPr>
              <a:t>The result of R(A</a:t>
            </a:r>
            <a:r>
              <a:rPr lang="en-IN" baseline="-25000" dirty="0">
                <a:latin typeface="Palatino Linotype" panose="02040502050505030304" pitchFamily="18" charset="0"/>
              </a:rPr>
              <a:t>1</a:t>
            </a:r>
            <a:r>
              <a:rPr lang="en-IN" dirty="0">
                <a:latin typeface="Palatino Linotype" panose="02040502050505030304" pitchFamily="18" charset="0"/>
              </a:rPr>
              <a:t>, A</a:t>
            </a:r>
            <a:r>
              <a:rPr lang="en-IN" baseline="-25000" dirty="0">
                <a:latin typeface="Palatino Linotype" panose="02040502050505030304" pitchFamily="18" charset="0"/>
              </a:rPr>
              <a:t>2</a:t>
            </a:r>
            <a:r>
              <a:rPr lang="en-IN" dirty="0">
                <a:latin typeface="Palatino Linotype" panose="02040502050505030304" pitchFamily="18" charset="0"/>
              </a:rPr>
              <a:t>, </a:t>
            </a:r>
            <a:r>
              <a:rPr lang="en-US" sz="1800" dirty="0">
                <a:solidFill>
                  <a:schemeClr val="bg1">
                    <a:lumMod val="50000"/>
                  </a:schemeClr>
                </a:solidFill>
                <a:latin typeface="Liberation Mono"/>
              </a:rPr>
              <a:t>. . .</a:t>
            </a:r>
            <a:r>
              <a:rPr lang="en-IN" dirty="0">
                <a:latin typeface="Palatino Linotype" panose="02040502050505030304" pitchFamily="18" charset="0"/>
              </a:rPr>
              <a:t> , A</a:t>
            </a:r>
            <a:r>
              <a:rPr lang="en-IN" baseline="-25000" dirty="0">
                <a:latin typeface="Palatino Linotype" panose="02040502050505030304" pitchFamily="18" charset="0"/>
              </a:rPr>
              <a:t>n</a:t>
            </a:r>
            <a:r>
              <a:rPr lang="en-IN" dirty="0">
                <a:latin typeface="Palatino Linotype" panose="02040502050505030304" pitchFamily="18" charset="0"/>
              </a:rPr>
              <a:t>) × S(B</a:t>
            </a:r>
            <a:r>
              <a:rPr lang="en-IN" baseline="-25000" dirty="0">
                <a:latin typeface="Palatino Linotype" panose="02040502050505030304" pitchFamily="18" charset="0"/>
              </a:rPr>
              <a:t>1</a:t>
            </a:r>
            <a:r>
              <a:rPr lang="en-IN" dirty="0">
                <a:latin typeface="Palatino Linotype" panose="02040502050505030304" pitchFamily="18" charset="0"/>
              </a:rPr>
              <a:t>, B</a:t>
            </a:r>
            <a:r>
              <a:rPr lang="en-IN" baseline="-25000" dirty="0">
                <a:latin typeface="Palatino Linotype" panose="02040502050505030304" pitchFamily="18" charset="0"/>
              </a:rPr>
              <a:t>2</a:t>
            </a:r>
            <a:r>
              <a:rPr lang="en-IN" dirty="0">
                <a:latin typeface="Palatino Linotype" panose="02040502050505030304" pitchFamily="18" charset="0"/>
              </a:rPr>
              <a:t>, </a:t>
            </a:r>
            <a:r>
              <a:rPr lang="en-US" sz="1800" dirty="0">
                <a:solidFill>
                  <a:schemeClr val="bg1">
                    <a:lumMod val="50000"/>
                  </a:schemeClr>
                </a:solidFill>
                <a:latin typeface="Liberation Mono"/>
              </a:rPr>
              <a:t>. . .</a:t>
            </a:r>
            <a:r>
              <a:rPr lang="en-IN" dirty="0">
                <a:latin typeface="Palatino Linotype" panose="02040502050505030304" pitchFamily="18" charset="0"/>
              </a:rPr>
              <a:t> , B</a:t>
            </a:r>
            <a:r>
              <a:rPr lang="en-IN" baseline="-25000" dirty="0">
                <a:latin typeface="Palatino Linotype" panose="02040502050505030304" pitchFamily="18" charset="0"/>
              </a:rPr>
              <a:t>m</a:t>
            </a:r>
            <a:r>
              <a:rPr lang="en-IN" dirty="0">
                <a:latin typeface="Palatino Linotype" panose="02040502050505030304" pitchFamily="18" charset="0"/>
              </a:rPr>
              <a:t>) is a relation Q with degree n + m attributes Q(A</a:t>
            </a:r>
            <a:r>
              <a:rPr lang="en-IN" baseline="-25000" dirty="0">
                <a:latin typeface="Palatino Linotype" panose="02040502050505030304" pitchFamily="18" charset="0"/>
              </a:rPr>
              <a:t>1</a:t>
            </a:r>
            <a:r>
              <a:rPr lang="en-IN" dirty="0">
                <a:latin typeface="Palatino Linotype" panose="02040502050505030304" pitchFamily="18" charset="0"/>
              </a:rPr>
              <a:t>, A</a:t>
            </a:r>
            <a:r>
              <a:rPr lang="en-IN" baseline="-25000" dirty="0">
                <a:latin typeface="Palatino Linotype" panose="02040502050505030304" pitchFamily="18" charset="0"/>
              </a:rPr>
              <a:t>2</a:t>
            </a:r>
            <a:r>
              <a:rPr lang="en-IN" dirty="0">
                <a:latin typeface="Palatino Linotype" panose="02040502050505030304" pitchFamily="18" charset="0"/>
              </a:rPr>
              <a:t>, </a:t>
            </a:r>
            <a:r>
              <a:rPr lang="en-US" sz="1800" dirty="0">
                <a:solidFill>
                  <a:schemeClr val="bg1">
                    <a:lumMod val="50000"/>
                  </a:schemeClr>
                </a:solidFill>
                <a:latin typeface="Liberation Mono"/>
              </a:rPr>
              <a:t>. . .</a:t>
            </a:r>
            <a:r>
              <a:rPr lang="en-IN" dirty="0">
                <a:latin typeface="Palatino Linotype" panose="02040502050505030304" pitchFamily="18" charset="0"/>
              </a:rPr>
              <a:t> , A</a:t>
            </a:r>
            <a:r>
              <a:rPr lang="en-IN" baseline="-25000" dirty="0">
                <a:latin typeface="Palatino Linotype" panose="02040502050505030304" pitchFamily="18" charset="0"/>
              </a:rPr>
              <a:t>n </a:t>
            </a:r>
            <a:r>
              <a:rPr lang="en-IN" dirty="0">
                <a:latin typeface="Palatino Linotype" panose="02040502050505030304" pitchFamily="18" charset="0"/>
              </a:rPr>
              <a:t>, B</a:t>
            </a:r>
            <a:r>
              <a:rPr lang="en-IN" baseline="-25000" dirty="0">
                <a:latin typeface="Palatino Linotype" panose="02040502050505030304" pitchFamily="18" charset="0"/>
              </a:rPr>
              <a:t>1</a:t>
            </a:r>
            <a:r>
              <a:rPr lang="en-IN" dirty="0">
                <a:latin typeface="Palatino Linotype" panose="02040502050505030304" pitchFamily="18" charset="0"/>
              </a:rPr>
              <a:t>, B</a:t>
            </a:r>
            <a:r>
              <a:rPr lang="en-IN" baseline="-25000" dirty="0">
                <a:latin typeface="Palatino Linotype" panose="02040502050505030304" pitchFamily="18" charset="0"/>
              </a:rPr>
              <a:t>2</a:t>
            </a:r>
            <a:r>
              <a:rPr lang="en-IN" dirty="0">
                <a:latin typeface="Palatino Linotype" panose="02040502050505030304" pitchFamily="18" charset="0"/>
              </a:rPr>
              <a:t>, </a:t>
            </a:r>
            <a:r>
              <a:rPr lang="en-US" sz="1800" dirty="0">
                <a:solidFill>
                  <a:schemeClr val="bg1">
                    <a:lumMod val="50000"/>
                  </a:schemeClr>
                </a:solidFill>
                <a:latin typeface="Liberation Mono"/>
              </a:rPr>
              <a:t>. . .</a:t>
            </a:r>
            <a:r>
              <a:rPr lang="en-IN" dirty="0">
                <a:latin typeface="Palatino Linotype" panose="02040502050505030304" pitchFamily="18" charset="0"/>
              </a:rPr>
              <a:t> , B</a:t>
            </a:r>
            <a:r>
              <a:rPr lang="en-IN" baseline="-25000" dirty="0">
                <a:latin typeface="Palatino Linotype" panose="02040502050505030304" pitchFamily="18" charset="0"/>
              </a:rPr>
              <a:t>m</a:t>
            </a:r>
            <a:r>
              <a:rPr lang="en-IN" dirty="0">
                <a:latin typeface="Palatino Linotype" panose="02040502050505030304" pitchFamily="18" charset="0"/>
              </a:rPr>
              <a:t>), in that order.</a:t>
            </a:r>
          </a:p>
        </p:txBody>
      </p:sp>
    </p:spTree>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6824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US" sz="2000" dirty="0">
              <a:solidFill>
                <a:schemeClr val="bg1">
                  <a:lumMod val="50000"/>
                </a:schemeClr>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2765306214"/>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US" sz="2000" dirty="0">
              <a:solidFill>
                <a:schemeClr val="bg1">
                  <a:lumMod val="50000"/>
                </a:schemeClr>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3099948231"/>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9" name="Rectangle 8">
            <a:extLst>
              <a:ext uri="{FF2B5EF4-FFF2-40B4-BE49-F238E27FC236}">
                <a16:creationId xmlns:a16="http://schemas.microsoft.com/office/drawing/2014/main" id="{622DED88-1175-4892-8C34-4492FEB2B434}"/>
              </a:ext>
            </a:extLst>
          </p:cNvPr>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p>
        </p:txBody>
      </p:sp>
    </p:spTree>
    <p:extLst>
      <p:ext uri="{BB962C8B-B14F-4D97-AF65-F5344CB8AC3E}">
        <p14:creationId xmlns:p14="http://schemas.microsoft.com/office/powerpoint/2010/main" val="1947568304"/>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rPr>
              <a:t>,</a:t>
            </a:r>
            <a:r>
              <a:rPr lang="en-US" sz="2000" dirty="0">
                <a:solidFill>
                  <a:srgbClr val="0077AA"/>
                </a:solidFill>
                <a:latin typeface="Liberation Mono"/>
              </a:rPr>
              <a:t> </a:t>
            </a:r>
            <a:r>
              <a:rPr lang="en-US" sz="2000" dirty="0">
                <a:solidFill>
                  <a:schemeClr val="bg1">
                    <a:lumMod val="50000"/>
                  </a:schemeClr>
                </a:solidFill>
                <a:latin typeface="Liberation Mono"/>
              </a:rPr>
              <a:t>.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199141" y="211458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grpSp>
        <p:nvGrpSpPr>
          <p:cNvPr id="5" name="Group 4">
            <a:extLst>
              <a:ext uri="{FF2B5EF4-FFF2-40B4-BE49-F238E27FC236}">
                <a16:creationId xmlns:a16="http://schemas.microsoft.com/office/drawing/2014/main" id="{83AD5093-709B-B873-1847-EA742D695B2B}"/>
              </a:ext>
            </a:extLst>
          </p:cNvPr>
          <p:cNvGrpSpPr/>
          <p:nvPr/>
        </p:nvGrpSpPr>
        <p:grpSpPr>
          <a:xfrm>
            <a:off x="407368" y="5169966"/>
            <a:ext cx="11305256" cy="923330"/>
            <a:chOff x="407368" y="5169966"/>
            <a:chExt cx="11305256" cy="923330"/>
          </a:xfrm>
        </p:grpSpPr>
        <p:sp>
          <p:nvSpPr>
            <p:cNvPr id="3" name="TextBox 2">
              <a:extLst>
                <a:ext uri="{FF2B5EF4-FFF2-40B4-BE49-F238E27FC236}">
                  <a16:creationId xmlns:a16="http://schemas.microsoft.com/office/drawing/2014/main" id="{FD95D98B-69B7-FF9E-75A6-72EF34B621A6}"/>
                </a:ext>
              </a:extLst>
            </p:cNvPr>
            <p:cNvSpPr txBox="1"/>
            <p:nvPr/>
          </p:nvSpPr>
          <p:spPr>
            <a:xfrm>
              <a:off x="407368" y="5169966"/>
              <a:ext cx="11305256" cy="923330"/>
            </a:xfrm>
            <a:prstGeom prst="rect">
              <a:avLst/>
            </a:prstGeom>
            <a:noFill/>
          </p:spPr>
          <p:txBody>
            <a:bodyPr wrap="square">
              <a:spAutoFit/>
            </a:bodyPr>
            <a:lstStyle/>
            <a:p>
              <a:r>
                <a:rPr lang="en-IN" dirty="0">
                  <a:latin typeface="Palatino Linotype" panose="02040502050505030304" pitchFamily="18" charset="0"/>
                </a:rPr>
                <a:t>The result of R(A</a:t>
              </a:r>
              <a:r>
                <a:rPr lang="en-IN" baseline="-25000" dirty="0">
                  <a:latin typeface="Palatino Linotype" panose="02040502050505030304" pitchFamily="18" charset="0"/>
                </a:rPr>
                <a:t>1</a:t>
              </a:r>
              <a:r>
                <a:rPr lang="en-IN" dirty="0">
                  <a:latin typeface="Palatino Linotype" panose="02040502050505030304" pitchFamily="18" charset="0"/>
                </a:rPr>
                <a:t>, A</a:t>
              </a:r>
              <a:r>
                <a:rPr lang="en-IN" baseline="-25000" dirty="0">
                  <a:latin typeface="Palatino Linotype" panose="02040502050505030304" pitchFamily="18" charset="0"/>
                </a:rPr>
                <a:t>2</a:t>
              </a:r>
              <a:r>
                <a:rPr lang="en-IN" dirty="0">
                  <a:latin typeface="Palatino Linotype" panose="02040502050505030304" pitchFamily="18" charset="0"/>
                </a:rPr>
                <a:t>, </a:t>
              </a:r>
              <a:r>
                <a:rPr lang="en-US"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 A</a:t>
              </a:r>
              <a:r>
                <a:rPr lang="en-IN" baseline="-25000" dirty="0">
                  <a:latin typeface="Palatino Linotype" panose="02040502050505030304" pitchFamily="18" charset="0"/>
                </a:rPr>
                <a:t>n</a:t>
              </a:r>
              <a:r>
                <a:rPr lang="en-IN" dirty="0">
                  <a:latin typeface="Palatino Linotype" panose="02040502050505030304" pitchFamily="18" charset="0"/>
                </a:rPr>
                <a:t>)          </a:t>
              </a:r>
              <a:r>
                <a:rPr lang="en-IN" baseline="-25000" dirty="0">
                  <a:latin typeface="Palatino Linotype" panose="02040502050505030304" pitchFamily="18" charset="0"/>
                </a:rPr>
                <a:t>&lt;join condition&gt; </a:t>
              </a:r>
              <a:r>
                <a:rPr lang="en-IN" dirty="0">
                  <a:latin typeface="Palatino Linotype" panose="02040502050505030304" pitchFamily="18" charset="0"/>
                </a:rPr>
                <a:t>S(B</a:t>
              </a:r>
              <a:r>
                <a:rPr lang="en-IN" baseline="-25000" dirty="0">
                  <a:latin typeface="Palatino Linotype" panose="02040502050505030304" pitchFamily="18" charset="0"/>
                </a:rPr>
                <a:t>1</a:t>
              </a:r>
              <a:r>
                <a:rPr lang="en-IN" dirty="0">
                  <a:latin typeface="Palatino Linotype" panose="02040502050505030304" pitchFamily="18" charset="0"/>
                </a:rPr>
                <a:t>, B</a:t>
              </a:r>
              <a:r>
                <a:rPr lang="en-IN" baseline="-25000" dirty="0">
                  <a:latin typeface="Palatino Linotype" panose="02040502050505030304" pitchFamily="18" charset="0"/>
                </a:rPr>
                <a:t>2</a:t>
              </a:r>
              <a:r>
                <a:rPr lang="en-IN" dirty="0">
                  <a:latin typeface="Palatino Linotype" panose="02040502050505030304" pitchFamily="18" charset="0"/>
                </a:rPr>
                <a:t>, </a:t>
              </a:r>
              <a:r>
                <a:rPr lang="en-US"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 B</a:t>
              </a:r>
              <a:r>
                <a:rPr lang="en-IN" baseline="-25000" dirty="0">
                  <a:latin typeface="Palatino Linotype" panose="02040502050505030304" pitchFamily="18" charset="0"/>
                </a:rPr>
                <a:t>m</a:t>
              </a:r>
              <a:r>
                <a:rPr lang="en-IN" dirty="0">
                  <a:latin typeface="Palatino Linotype" panose="02040502050505030304" pitchFamily="18" charset="0"/>
                </a:rPr>
                <a:t>) is a relation Q with degree </a:t>
              </a:r>
              <a:r>
                <a:rPr lang="en-IN" b="1" dirty="0">
                  <a:latin typeface="Palatino Linotype" panose="02040502050505030304" pitchFamily="18" charset="0"/>
                </a:rPr>
                <a:t>n + m </a:t>
              </a:r>
              <a:r>
                <a:rPr lang="en-IN" dirty="0">
                  <a:latin typeface="Palatino Linotype" panose="02040502050505030304" pitchFamily="18" charset="0"/>
                </a:rPr>
                <a:t>attributes </a:t>
              </a:r>
              <a:r>
                <a:rPr lang="en-IN" b="1" dirty="0">
                  <a:latin typeface="Palatino Linotype" panose="02040502050505030304" pitchFamily="18" charset="0"/>
                </a:rPr>
                <a:t>Q(A</a:t>
              </a:r>
              <a:r>
                <a:rPr lang="en-IN" b="1" baseline="-25000" dirty="0">
                  <a:latin typeface="Palatino Linotype" panose="02040502050505030304" pitchFamily="18" charset="0"/>
                </a:rPr>
                <a:t>1</a:t>
              </a:r>
              <a:r>
                <a:rPr lang="en-IN" b="1" dirty="0">
                  <a:latin typeface="Palatino Linotype" panose="02040502050505030304" pitchFamily="18" charset="0"/>
                </a:rPr>
                <a:t>, A</a:t>
              </a:r>
              <a:r>
                <a:rPr lang="en-IN" b="1" baseline="-25000" dirty="0">
                  <a:latin typeface="Palatino Linotype" panose="02040502050505030304" pitchFamily="18" charset="0"/>
                </a:rPr>
                <a:t>2</a:t>
              </a:r>
              <a:r>
                <a:rPr lang="en-IN" b="1" dirty="0">
                  <a:latin typeface="Palatino Linotype" panose="02040502050505030304" pitchFamily="18" charset="0"/>
                </a:rPr>
                <a:t>, </a:t>
              </a:r>
              <a:r>
                <a:rPr lang="en-US" b="1" dirty="0">
                  <a:solidFill>
                    <a:schemeClr val="bg1">
                      <a:lumMod val="50000"/>
                    </a:schemeClr>
                  </a:solidFill>
                  <a:latin typeface="Palatino Linotype" panose="02040502050505030304" pitchFamily="18" charset="0"/>
                </a:rPr>
                <a:t>. . .</a:t>
              </a:r>
              <a:r>
                <a:rPr lang="en-IN" b="1" dirty="0">
                  <a:latin typeface="Palatino Linotype" panose="02040502050505030304" pitchFamily="18" charset="0"/>
                </a:rPr>
                <a:t> , A</a:t>
              </a:r>
              <a:r>
                <a:rPr lang="en-IN" b="1" baseline="-25000" dirty="0">
                  <a:latin typeface="Palatino Linotype" panose="02040502050505030304" pitchFamily="18" charset="0"/>
                </a:rPr>
                <a:t>n </a:t>
              </a:r>
              <a:r>
                <a:rPr lang="en-IN" b="1" dirty="0">
                  <a:latin typeface="Palatino Linotype" panose="02040502050505030304" pitchFamily="18" charset="0"/>
                </a:rPr>
                <a:t>, B</a:t>
              </a:r>
              <a:r>
                <a:rPr lang="en-IN" b="1" baseline="-25000" dirty="0">
                  <a:latin typeface="Palatino Linotype" panose="02040502050505030304" pitchFamily="18" charset="0"/>
                </a:rPr>
                <a:t>1</a:t>
              </a:r>
              <a:r>
                <a:rPr lang="en-IN" b="1" dirty="0">
                  <a:latin typeface="Palatino Linotype" panose="02040502050505030304" pitchFamily="18" charset="0"/>
                </a:rPr>
                <a:t>, B</a:t>
              </a:r>
              <a:r>
                <a:rPr lang="en-IN" b="1" baseline="-25000" dirty="0">
                  <a:latin typeface="Palatino Linotype" panose="02040502050505030304" pitchFamily="18" charset="0"/>
                </a:rPr>
                <a:t>2</a:t>
              </a:r>
              <a:r>
                <a:rPr lang="en-IN" b="1" dirty="0">
                  <a:latin typeface="Palatino Linotype" panose="02040502050505030304" pitchFamily="18" charset="0"/>
                </a:rPr>
                <a:t>, </a:t>
              </a:r>
              <a:r>
                <a:rPr lang="en-US" b="1" dirty="0">
                  <a:solidFill>
                    <a:schemeClr val="bg1">
                      <a:lumMod val="50000"/>
                    </a:schemeClr>
                  </a:solidFill>
                  <a:latin typeface="Palatino Linotype" panose="02040502050505030304" pitchFamily="18" charset="0"/>
                </a:rPr>
                <a:t>. . .</a:t>
              </a:r>
              <a:r>
                <a:rPr lang="en-IN" b="1" dirty="0">
                  <a:latin typeface="Palatino Linotype" panose="02040502050505030304" pitchFamily="18" charset="0"/>
                </a:rPr>
                <a:t> , B</a:t>
              </a:r>
              <a:r>
                <a:rPr lang="en-IN" b="1" baseline="-25000" dirty="0">
                  <a:latin typeface="Palatino Linotype" panose="02040502050505030304" pitchFamily="18" charset="0"/>
                </a:rPr>
                <a:t>m</a:t>
              </a:r>
              <a:r>
                <a:rPr lang="en-IN" b="1" dirty="0">
                  <a:latin typeface="Palatino Linotype" panose="02040502050505030304" pitchFamily="18" charset="0"/>
                </a:rPr>
                <a:t>), in that order</a:t>
              </a:r>
              <a:r>
                <a:rPr lang="en-IN" dirty="0">
                  <a:latin typeface="Palatino Linotype" panose="02040502050505030304" pitchFamily="18" charset="0"/>
                </a:rPr>
                <a:t>. </a:t>
              </a:r>
              <a:r>
                <a:rPr lang="en-US" dirty="0">
                  <a:latin typeface="Palatino Linotype" panose="02040502050505030304" pitchFamily="18" charset="0"/>
                </a:rPr>
                <a:t>Q has one tuple for each combination of tuples—one from R and one from S—whenever the combination satisfies the join condition.</a:t>
              </a:r>
              <a:endParaRPr lang="en-IN" dirty="0">
                <a:latin typeface="Palatino Linotype" panose="02040502050505030304" pitchFamily="18" charset="0"/>
              </a:endParaRPr>
            </a:p>
          </p:txBody>
        </p:sp>
        <p:sp>
          <p:nvSpPr>
            <p:cNvPr id="9" name="Flowchart: Collate 8">
              <a:extLst>
                <a:ext uri="{FF2B5EF4-FFF2-40B4-BE49-F238E27FC236}">
                  <a16:creationId xmlns:a16="http://schemas.microsoft.com/office/drawing/2014/main" id="{84DCBDDD-3FF5-03E0-A9F9-5575FC44E390}"/>
                </a:ext>
              </a:extLst>
            </p:cNvPr>
            <p:cNvSpPr/>
            <p:nvPr/>
          </p:nvSpPr>
          <p:spPr>
            <a:xfrm rot="16200000">
              <a:off x="3828618" y="5266426"/>
              <a:ext cx="142275" cy="216024"/>
            </a:xfrm>
            <a:prstGeom prst="flowChartCol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latin typeface="Arial" panose="020B0604020202020204" pitchFamily="34" charset="0"/>
                <a:cs typeface="Arial" panose="020B0604020202020204" pitchFamily="34" charset="0"/>
              </a:endParaRPr>
            </a:p>
          </p:txBody>
        </p:sp>
      </p:grpSp>
    </p:spTree>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420888"/>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 (1, a), (2, b), (1, c), (3, d), (2, e), (1, f) }</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
        <p:nvSpPr>
          <p:cNvPr id="2" name="TextBox 1">
            <a:extLst>
              <a:ext uri="{FF2B5EF4-FFF2-40B4-BE49-F238E27FC236}">
                <a16:creationId xmlns:a16="http://schemas.microsoft.com/office/drawing/2014/main" id="{9995CDC6-EB5D-CB37-E12D-E6965F0C8481}"/>
              </a:ext>
            </a:extLst>
          </p:cNvPr>
          <p:cNvSpPr txBox="1"/>
          <p:nvPr/>
        </p:nvSpPr>
        <p:spPr>
          <a:xfrm>
            <a:off x="2516848" y="5664150"/>
            <a:ext cx="9627824"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p>
          <a:p>
            <a:pPr algn="just"/>
            <a:endParaRPr lang="en-IN" sz="600" dirty="0">
              <a:solidFill>
                <a:srgbClr val="FF0000"/>
              </a:solidFill>
              <a:latin typeface="Arial" panose="020B0604020202020204" pitchFamily="34" charset="0"/>
              <a:cs typeface="Arial" panose="020B0604020202020204" pitchFamily="34" charset="0"/>
            </a:endParaRPr>
          </a:p>
          <a:p>
            <a:pPr algn="just"/>
            <a:r>
              <a:rPr lang="en-IN" dirty="0"/>
              <a:t>A general join condition is of the form &lt;condition&gt; AND &lt;condition&gt; AND . . .  AND &lt;condition&gt;, where each &lt;condition&gt; is of the form Ai θ Bj,  </a:t>
            </a:r>
            <a:r>
              <a:rPr lang="en-IN" b="1" dirty="0"/>
              <a:t>Ai is an attribute of R, Bj is an attribute of S</a:t>
            </a:r>
            <a:r>
              <a:rPr lang="en-IN" dirty="0"/>
              <a:t>.</a:t>
            </a:r>
            <a:endParaRPr lang="en-IN" sz="18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69231532"/>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340768"/>
            <a:ext cx="11637996" cy="4032448"/>
          </a:xfrm>
          <a:prstGeom prst="rect">
            <a:avLst/>
          </a:prstGeom>
        </p:spPr>
      </p:pic>
      <p:sp>
        <p:nvSpPr>
          <p:cNvPr id="5" name="TextBox 4">
            <a:extLst>
              <a:ext uri="{FF2B5EF4-FFF2-40B4-BE49-F238E27FC236}">
                <a16:creationId xmlns:a16="http://schemas.microsoft.com/office/drawing/2014/main" id="{435AE458-874E-0F26-E6F8-A12EDD867F49}"/>
              </a:ext>
            </a:extLst>
          </p:cNvPr>
          <p:cNvSpPr txBox="1"/>
          <p:nvPr/>
        </p:nvSpPr>
        <p:spPr>
          <a:xfrm>
            <a:off x="263352" y="5445224"/>
            <a:ext cx="11637995" cy="120032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A67F59"/>
                </a:solidFill>
                <a:latin typeface="Liberation Mono"/>
              </a:rPr>
              <a:t>AND</a:t>
            </a:r>
            <a:r>
              <a:rPr lang="en-IN" dirty="0">
                <a:latin typeface="Liberation Mono"/>
              </a:rPr>
              <a:t> dname </a:t>
            </a:r>
            <a:r>
              <a:rPr lang="en-IN" dirty="0">
                <a:solidFill>
                  <a:schemeClr val="accent5">
                    <a:lumMod val="75000"/>
                  </a:schemeClr>
                </a:solidFill>
                <a:latin typeface="Liberation Mono"/>
              </a:rPr>
              <a:t>=</a:t>
            </a:r>
            <a:r>
              <a:rPr lang="en-IN" dirty="0">
                <a:latin typeface="Liberation Mono"/>
              </a:rPr>
              <a:t> 'accounting';</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a:t>
            </a:r>
            <a:r>
              <a:rPr lang="en-IN" dirty="0">
                <a:solidFill>
                  <a:schemeClr val="bg1">
                    <a:lumMod val="65000"/>
                  </a:schemeClr>
                </a:solidFill>
                <a:latin typeface="Liberation Mono"/>
              </a:rPr>
              <a:t>(</a:t>
            </a:r>
            <a:r>
              <a:rPr lang="en-IN" dirty="0">
                <a:latin typeface="Liberation Mono"/>
              </a:rPr>
              <a:t>emp.deptno, dname</a:t>
            </a:r>
            <a:r>
              <a:rPr lang="en-IN" dirty="0">
                <a:solidFill>
                  <a:schemeClr val="bg1">
                    <a:lumMod val="65000"/>
                  </a:schemeClr>
                </a:solidFill>
                <a:latin typeface="Liberation Mono"/>
              </a:rPr>
              <a:t>)</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latin typeface="Liberation Mono"/>
              </a:rPr>
              <a:t>dept.deptno, 'accounting'</a:t>
            </a:r>
            <a:r>
              <a:rPr lang="en-IN" dirty="0">
                <a:solidFill>
                  <a:schemeClr val="bg1">
                    <a:lumMod val="6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9993916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Tree>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8" name="Picture 27"/>
          <p:cNvPicPr>
            <a:picLocks noChangeAspect="1"/>
          </p:cNvPicPr>
          <p:nvPr/>
        </p:nvPicPr>
        <p:blipFill>
          <a:blip r:embed="rId3"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1" name="Rectangle 10">
            <a:extLst>
              <a:ext uri="{FF2B5EF4-FFF2-40B4-BE49-F238E27FC236}">
                <a16:creationId xmlns:a16="http://schemas.microsoft.com/office/drawing/2014/main" id="{D3257131-02A3-413E-9CA1-AAAD7F51026E}"/>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3" name="Rectangle 2">
            <a:extLst>
              <a:ext uri="{FF2B5EF4-FFF2-40B4-BE49-F238E27FC236}">
                <a16:creationId xmlns:a16="http://schemas.microsoft.com/office/drawing/2014/main" id="{43E9875F-42F0-07AA-398E-999126140F88}"/>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pic>
        <p:nvPicPr>
          <p:cNvPr id="6" name="Picture 5">
            <a:extLst>
              <a:ext uri="{FF2B5EF4-FFF2-40B4-BE49-F238E27FC236}">
                <a16:creationId xmlns:a16="http://schemas.microsoft.com/office/drawing/2014/main" id="{333B2F70-297C-FC31-200A-238A197AFB4D}"/>
              </a:ext>
            </a:extLst>
          </p:cNvPr>
          <p:cNvPicPr>
            <a:picLocks noChangeAspect="1"/>
          </p:cNvPicPr>
          <p:nvPr/>
        </p:nvPicPr>
        <p:blipFill>
          <a:blip r:embed="rId4"/>
          <a:stretch>
            <a:fillRect/>
          </a:stretch>
        </p:blipFill>
        <p:spPr>
          <a:xfrm>
            <a:off x="191344" y="2541950"/>
            <a:ext cx="11809312" cy="3047290"/>
          </a:xfrm>
          <a:prstGeom prst="rect">
            <a:avLst/>
          </a:prstGeom>
        </p:spPr>
      </p:pic>
    </p:spTree>
    <p:extLst>
      <p:ext uri="{BB962C8B-B14F-4D97-AF65-F5344CB8AC3E}">
        <p14:creationId xmlns:p14="http://schemas.microsoft.com/office/powerpoint/2010/main" val="3906557571"/>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
        <p:nvSpPr>
          <p:cNvPr id="5" name="TextBox 4">
            <a:extLst>
              <a:ext uri="{FF2B5EF4-FFF2-40B4-BE49-F238E27FC236}">
                <a16:creationId xmlns:a16="http://schemas.microsoft.com/office/drawing/2014/main" id="{462FB772-C949-B91C-8B2E-DD87DCB9F387}"/>
              </a:ext>
            </a:extLst>
          </p:cNvPr>
          <p:cNvSpPr txBox="1"/>
          <p:nvPr/>
        </p:nvSpPr>
        <p:spPr>
          <a:xfrm>
            <a:off x="299356" y="5013176"/>
            <a:ext cx="11593288" cy="17235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standard definition of NATURAL JOIN requires that the two join attributes (or each pair of join attributes) have the same name in both relations. </a:t>
            </a:r>
            <a:r>
              <a:rPr lang="en-IN" b="1" dirty="0">
                <a:latin typeface="Arial" panose="020B0604020202020204" pitchFamily="34" charset="0"/>
                <a:cs typeface="Arial" panose="020B0604020202020204" pitchFamily="34" charset="0"/>
              </a:rPr>
              <a:t>If this is not the case, a renaming operation is applied first.</a:t>
            </a:r>
          </a:p>
          <a:p>
            <a:r>
              <a:rPr lang="en-IN" b="1" dirty="0">
                <a:solidFill>
                  <a:srgbClr val="FF0000"/>
                </a:solidFill>
                <a:latin typeface="Arial" panose="020B0604020202020204" pitchFamily="34" charset="0"/>
                <a:cs typeface="Arial" panose="020B0604020202020204" pitchFamily="34" charset="0"/>
              </a:rPr>
              <a:t>e.g.</a:t>
            </a:r>
          </a:p>
          <a:p>
            <a:endParaRPr lang="en-IN" sz="400" b="1"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r </a:t>
            </a:r>
            <a:r>
              <a:rPr lang="en-US" dirty="0">
                <a:solidFill>
                  <a:schemeClr val="accent5">
                    <a:lumMod val="75000"/>
                  </a:schemeClr>
                </a:solidFill>
                <a:latin typeface="Liberation Mono"/>
                <a:cs typeface="Arial" panose="020B0604020202020204" pitchFamily="34" charset="0"/>
              </a:rPr>
              <a:t>NATURAL</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a1 </a:t>
            </a:r>
            <a:r>
              <a:rPr lang="en-US" dirty="0">
                <a:solidFill>
                  <a:srgbClr val="0077AA"/>
                </a:solidFill>
                <a:latin typeface="Liberation Mono"/>
              </a:rPr>
              <a:t>AS</a:t>
            </a:r>
            <a:r>
              <a:rPr lang="en-US" dirty="0">
                <a:latin typeface="Liberation Mono"/>
                <a:cs typeface="Arial" panose="020B0604020202020204" pitchFamily="34" charset="0"/>
              </a:rPr>
              <a:t> c1, a2 </a:t>
            </a:r>
            <a:r>
              <a:rPr lang="en-US" dirty="0">
                <a:solidFill>
                  <a:srgbClr val="0077AA"/>
                </a:solidFill>
                <a:latin typeface="Liberation Mono"/>
              </a:rPr>
              <a:t>FROM</a:t>
            </a:r>
            <a:r>
              <a:rPr lang="en-US" dirty="0">
                <a:latin typeface="Liberation Mono"/>
                <a:cs typeface="Arial" panose="020B0604020202020204" pitchFamily="34" charset="0"/>
              </a:rPr>
              <a:t> s) t1;</a:t>
            </a:r>
            <a:endParaRPr lang="en-IN"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89D3F916-3E49-4B19-1C38-98F55ED0D14D}"/>
              </a:ext>
            </a:extLst>
          </p:cNvPr>
          <p:cNvSpPr txBox="1"/>
          <p:nvPr/>
        </p:nvSpPr>
        <p:spPr>
          <a:xfrm>
            <a:off x="299356" y="260648"/>
            <a:ext cx="11593288" cy="646331"/>
          </a:xfrm>
          <a:prstGeom prst="rect">
            <a:avLst/>
          </a:prstGeom>
          <a:noFill/>
        </p:spPr>
        <p:txBody>
          <a:bodyPr wrap="square">
            <a:spAutoFit/>
          </a:bodyPr>
          <a:lstStyle/>
          <a:p>
            <a:r>
              <a:rPr lang="en-IN" dirty="0"/>
              <a:t>In </a:t>
            </a:r>
            <a:r>
              <a:rPr lang="en-IN" dirty="0">
                <a:latin typeface="Palatino Linotype" panose="02040502050505030304" pitchFamily="18" charset="0"/>
              </a:rPr>
              <a:t>general</a:t>
            </a:r>
            <a:r>
              <a:rPr lang="en-IN" dirty="0"/>
              <a:t>, the join condition for NATURAL JOIN is constructed by equating each pair of join attributes that have the same name in the two relations and combining these conditions with AND.</a:t>
            </a:r>
          </a:p>
        </p:txBody>
      </p:sp>
    </p:spTree>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 </a:t>
            </a:r>
            <a:r>
              <a:rPr lang="en-US" sz="2000" dirty="0">
                <a:solidFill>
                  <a:srgbClr val="0077AA"/>
                </a:solidFill>
                <a:uFill>
                  <a:solidFill>
                    <a:srgbClr val="FF0000"/>
                  </a:solidFill>
                </a:uFill>
                <a:latin typeface="Liberation Mono"/>
              </a:rPr>
              <a:t>NATURAL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US" sz="2000" dirty="0">
              <a:solidFill>
                <a:srgbClr val="0077AA"/>
              </a:solidFill>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75432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datatype may differ.</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91344" y="5788195"/>
            <a:ext cx="6700553"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715852"/>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851926878"/>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solidFill>
                  <a:schemeClr val="bg1">
                    <a:lumMod val="6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solidFill>
                  <a:schemeClr val="bg1">
                    <a:lumMod val="65000"/>
                  </a:schemeClr>
                </a:solidFill>
                <a:latin typeface="Liberation Mono"/>
              </a:rPr>
              <a:t>)</a:t>
            </a:r>
            <a:r>
              <a:rPr lang="en-IN" dirty="0">
                <a:latin typeface="Liberation Mono"/>
              </a:rPr>
              <a:t>;</a:t>
            </a:r>
          </a:p>
        </p:txBody>
      </p:sp>
      <p:grpSp>
        <p:nvGrpSpPr>
          <p:cNvPr id="16" name="Group 15">
            <a:extLst>
              <a:ext uri="{FF2B5EF4-FFF2-40B4-BE49-F238E27FC236}">
                <a16:creationId xmlns:a16="http://schemas.microsoft.com/office/drawing/2014/main" id="{268FC8C5-C98A-3F9D-89C3-E5CDAB6C6353}"/>
              </a:ext>
            </a:extLst>
          </p:cNvPr>
          <p:cNvGrpSpPr/>
          <p:nvPr/>
        </p:nvGrpSpPr>
        <p:grpSpPr>
          <a:xfrm>
            <a:off x="263352" y="943560"/>
            <a:ext cx="11665296" cy="1477328"/>
            <a:chOff x="263352" y="963966"/>
            <a:chExt cx="11665296" cy="1477328"/>
          </a:xfrm>
        </p:grpSpPr>
        <p:sp>
          <p:nvSpPr>
            <p:cNvPr id="15" name="TextBox 14">
              <a:extLst>
                <a:ext uri="{FF2B5EF4-FFF2-40B4-BE49-F238E27FC236}">
                  <a16:creationId xmlns:a16="http://schemas.microsoft.com/office/drawing/2014/main" id="{C6DCF000-51B3-7867-417F-B11E1429EE40}"/>
                </a:ext>
              </a:extLst>
            </p:cNvPr>
            <p:cNvSpPr txBox="1"/>
            <p:nvPr/>
          </p:nvSpPr>
          <p:spPr>
            <a:xfrm>
              <a:off x="263352" y="963966"/>
              <a:ext cx="11665296" cy="1477328"/>
            </a:xfrm>
            <a:prstGeom prst="rect">
              <a:avLst/>
            </a:prstGeom>
            <a:noFill/>
          </p:spPr>
          <p:txBody>
            <a:bodyPr wrap="square">
              <a:spAutoFit/>
            </a:bodyPr>
            <a:lstStyle/>
            <a:p>
              <a:r>
                <a:rPr lang="en-IN" dirty="0"/>
                <a:t>The LEFT OUTER JOIN operation keeps every tuple in the first, or left, relation R in R        S, if no matching tuple is found in S, then the attributes of S in the join result are filled or padded with NULL values.</a:t>
              </a:r>
            </a:p>
            <a:p>
              <a:endParaRPr lang="en-IN" dirty="0"/>
            </a:p>
            <a:p>
              <a:r>
                <a:rPr lang="en-IN" dirty="0"/>
                <a:t>The RIGHT OUTER JOIN keeps every tuple in the second, or right, relation S in the result of R       S, if no matching tuple is found in R, then the attributes of R in the join result are filled or padded with NULL values.</a:t>
              </a:r>
            </a:p>
          </p:txBody>
        </p:sp>
        <p:grpSp>
          <p:nvGrpSpPr>
            <p:cNvPr id="4" name="Group 3">
              <a:extLst>
                <a:ext uri="{FF2B5EF4-FFF2-40B4-BE49-F238E27FC236}">
                  <a16:creationId xmlns:a16="http://schemas.microsoft.com/office/drawing/2014/main" id="{F5E23DF7-B970-4378-2C04-802FC8D28148}"/>
                </a:ext>
              </a:extLst>
            </p:cNvPr>
            <p:cNvGrpSpPr/>
            <p:nvPr/>
          </p:nvGrpSpPr>
          <p:grpSpPr>
            <a:xfrm>
              <a:off x="8477344" y="1078136"/>
              <a:ext cx="258692" cy="142276"/>
              <a:chOff x="1228797" y="2278612"/>
              <a:chExt cx="258692" cy="142276"/>
            </a:xfrm>
          </p:grpSpPr>
          <p:sp>
            <p:nvSpPr>
              <p:cNvPr id="7" name="Flowchart: Collate 6">
                <a:extLst>
                  <a:ext uri="{FF2B5EF4-FFF2-40B4-BE49-F238E27FC236}">
                    <a16:creationId xmlns:a16="http://schemas.microsoft.com/office/drawing/2014/main" id="{7B45AD64-56B3-B51D-6012-880E371355E8}"/>
                  </a:ext>
                </a:extLst>
              </p:cNvPr>
              <p:cNvSpPr/>
              <p:nvPr/>
            </p:nvSpPr>
            <p:spPr>
              <a:xfrm rot="16200000">
                <a:off x="1308339" y="2241738"/>
                <a:ext cx="142275" cy="216024"/>
              </a:xfrm>
              <a:prstGeom prst="flowChartCol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latin typeface="Arial" panose="020B0604020202020204" pitchFamily="34" charset="0"/>
                  <a:cs typeface="Arial" panose="020B0604020202020204" pitchFamily="34" charset="0"/>
                </a:endParaRPr>
              </a:p>
            </p:txBody>
          </p:sp>
          <p:cxnSp>
            <p:nvCxnSpPr>
              <p:cNvPr id="8" name="Straight Connector 7">
                <a:extLst>
                  <a:ext uri="{FF2B5EF4-FFF2-40B4-BE49-F238E27FC236}">
                    <a16:creationId xmlns:a16="http://schemas.microsoft.com/office/drawing/2014/main" id="{FE71CB96-EBFE-2F41-5CE3-B711ADCE56E5}"/>
                  </a:ext>
                </a:extLst>
              </p:cNvPr>
              <p:cNvCxnSpPr>
                <a:cxnSpLocks/>
              </p:cNvCxnSpPr>
              <p:nvPr/>
            </p:nvCxnSpPr>
            <p:spPr>
              <a:xfrm>
                <a:off x="1228797" y="2278612"/>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19E6B56C-1790-6923-3046-C10BA5FE5212}"/>
                  </a:ext>
                </a:extLst>
              </p:cNvPr>
              <p:cNvCxnSpPr>
                <a:cxnSpLocks/>
              </p:cNvCxnSpPr>
              <p:nvPr/>
            </p:nvCxnSpPr>
            <p:spPr>
              <a:xfrm>
                <a:off x="1228797" y="2420888"/>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D5F23FC4-3B19-62A4-47DB-4C420999CFE5}"/>
                </a:ext>
              </a:extLst>
            </p:cNvPr>
            <p:cNvGrpSpPr/>
            <p:nvPr/>
          </p:nvGrpSpPr>
          <p:grpSpPr>
            <a:xfrm rot="10800000">
              <a:off x="9293692" y="1907033"/>
              <a:ext cx="258692" cy="142276"/>
              <a:chOff x="1228797" y="2278612"/>
              <a:chExt cx="258692" cy="142276"/>
            </a:xfrm>
          </p:grpSpPr>
          <p:sp>
            <p:nvSpPr>
              <p:cNvPr id="11" name="Flowchart: Collate 10">
                <a:extLst>
                  <a:ext uri="{FF2B5EF4-FFF2-40B4-BE49-F238E27FC236}">
                    <a16:creationId xmlns:a16="http://schemas.microsoft.com/office/drawing/2014/main" id="{990B3882-F7AF-816E-138C-772B366C9E73}"/>
                  </a:ext>
                </a:extLst>
              </p:cNvPr>
              <p:cNvSpPr/>
              <p:nvPr/>
            </p:nvSpPr>
            <p:spPr>
              <a:xfrm rot="16200000">
                <a:off x="1308339" y="2241738"/>
                <a:ext cx="142275" cy="216024"/>
              </a:xfrm>
              <a:prstGeom prst="flowChartCol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latin typeface="Arial" panose="020B0604020202020204" pitchFamily="34" charset="0"/>
                  <a:cs typeface="Arial" panose="020B0604020202020204" pitchFamily="34" charset="0"/>
                </a:endParaRPr>
              </a:p>
            </p:txBody>
          </p:sp>
          <p:cxnSp>
            <p:nvCxnSpPr>
              <p:cNvPr id="12" name="Straight Connector 11">
                <a:extLst>
                  <a:ext uri="{FF2B5EF4-FFF2-40B4-BE49-F238E27FC236}">
                    <a16:creationId xmlns:a16="http://schemas.microsoft.com/office/drawing/2014/main" id="{6E35545E-694D-519C-2CD0-97B7B5C30FDF}"/>
                  </a:ext>
                </a:extLst>
              </p:cNvPr>
              <p:cNvCxnSpPr>
                <a:cxnSpLocks/>
              </p:cNvCxnSpPr>
              <p:nvPr/>
            </p:nvCxnSpPr>
            <p:spPr>
              <a:xfrm>
                <a:off x="1228797" y="2278612"/>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6E3F518F-4748-74CD-7F93-88DB7E6CB579}"/>
                  </a:ext>
                </a:extLst>
              </p:cNvPr>
              <p:cNvCxnSpPr>
                <a:cxnSpLocks/>
              </p:cNvCxnSpPr>
              <p:nvPr/>
            </p:nvCxnSpPr>
            <p:spPr>
              <a:xfrm>
                <a:off x="1228797" y="2420888"/>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Tree>
    <p:extLst>
      <p:ext uri="{BB962C8B-B14F-4D97-AF65-F5344CB8AC3E}">
        <p14:creationId xmlns:p14="http://schemas.microsoft.com/office/powerpoint/2010/main" val="3141619635"/>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1533210040"/>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11D2DCD7-50C4-179A-6929-6A9B28A2BD97}"/>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3416029874"/>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Tree>
    <p:extLst>
      <p:ext uri="{BB962C8B-B14F-4D97-AF65-F5344CB8AC3E}">
        <p14:creationId xmlns:p14="http://schemas.microsoft.com/office/powerpoint/2010/main" val="36483063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rgbClr val="DD4A68"/>
                </a:solidFill>
                <a:latin typeface="Liberation Mono"/>
              </a:rPr>
              <a:t>WHERE</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D48C5A04-6A21-0D08-4897-18FDE3C77B9E}"/>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2690088721"/>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6E346F3C-CC89-F2C7-D91E-A0F0C16E6E12}"/>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986535929"/>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latin typeface="Liberation Mono"/>
              </a:rPr>
              <a:t>,</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3" name="TextBox 2">
            <a:extLst>
              <a:ext uri="{FF2B5EF4-FFF2-40B4-BE49-F238E27FC236}">
                <a16:creationId xmlns:a16="http://schemas.microsoft.com/office/drawing/2014/main" id="{803F9795-2C2A-D31A-B8FA-B2C8D4013D28}"/>
              </a:ext>
            </a:extLst>
          </p:cNvPr>
          <p:cNvSpPr txBox="1"/>
          <p:nvPr/>
        </p:nvSpPr>
        <p:spPr>
          <a:xfrm>
            <a:off x="191344" y="3501008"/>
            <a:ext cx="11665296" cy="369332"/>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a:t>
            </a:r>
            <a:r>
              <a:rPr lang="en-IN" dirty="0">
                <a:solidFill>
                  <a:schemeClr val="accent5">
                    <a:lumMod val="75000"/>
                  </a:schemeClr>
                </a:solidFill>
                <a:latin typeface="Liberation Mono"/>
              </a:rPr>
              <a:t>=</a:t>
            </a:r>
            <a:r>
              <a:rPr lang="en-IN" dirty="0">
                <a:latin typeface="Liberation Mono"/>
              </a:rPr>
              <a:t>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a:t>
            </a:r>
            <a:r>
              <a:rPr lang="en-IN" dirty="0">
                <a:solidFill>
                  <a:schemeClr val="accent5">
                    <a:lumMod val="75000"/>
                  </a:schemeClr>
                </a:solidFill>
                <a:latin typeface="Liberation Mono"/>
              </a:rPr>
              <a:t>!=</a:t>
            </a:r>
            <a:r>
              <a:rPr lang="en-IN" dirty="0">
                <a:latin typeface="Liberation Mono"/>
              </a:rPr>
              <a:t>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413848831"/>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257696" y="3212976"/>
            <a:ext cx="11598943" cy="144655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p>
          <a:p>
            <a:endParaRPr lang="en-US" sz="800" dirty="0">
              <a:latin typeface="Palatino Linotype" panose="02040502050505030304" pitchFamily="18" charset="0"/>
              <a:cs typeface="Segoe UI Light" panose="020B0502040204020203" pitchFamily="34" charset="0"/>
            </a:endParaRPr>
          </a:p>
          <a:p>
            <a:r>
              <a:rPr lang="en-US" sz="2000" dirty="0">
                <a:latin typeface="Palatino Linotype" panose="02040502050505030304" pitchFamily="18" charset="0"/>
                <a:cs typeface="Segoe UI Light" panose="020B0502040204020203" pitchFamily="34" charset="0"/>
              </a:rPr>
              <a:t>There are set union (</a:t>
            </a:r>
            <a:r>
              <a:rPr lang="en-US" sz="2000" b="1" dirty="0">
                <a:latin typeface="Palatino Linotype" panose="02040502050505030304" pitchFamily="18" charset="0"/>
                <a:cs typeface="Segoe UI Light" panose="020B0502040204020203" pitchFamily="34" charset="0"/>
              </a:rPr>
              <a:t>UNION</a:t>
            </a:r>
            <a:r>
              <a:rPr lang="en-US" sz="2000" dirty="0">
                <a:latin typeface="Palatino Linotype" panose="02040502050505030304" pitchFamily="18" charset="0"/>
                <a:cs typeface="Segoe UI Light" panose="020B0502040204020203" pitchFamily="34" charset="0"/>
              </a:rPr>
              <a:t>), set difference (</a:t>
            </a:r>
            <a:r>
              <a:rPr lang="en-US" sz="2000" b="1" dirty="0">
                <a:latin typeface="Palatino Linotype" panose="02040502050505030304" pitchFamily="18" charset="0"/>
                <a:cs typeface="Segoe UI Light" panose="020B0502040204020203" pitchFamily="34" charset="0"/>
              </a:rPr>
              <a:t>EXCEPT</a:t>
            </a:r>
            <a:r>
              <a:rPr lang="en-US" sz="2000" dirty="0">
                <a:latin typeface="Palatino Linotype" panose="02040502050505030304" pitchFamily="18" charset="0"/>
                <a:cs typeface="Segoe UI Light" panose="020B0502040204020203" pitchFamily="34" charset="0"/>
              </a:rPr>
              <a:t>), and set intersection (</a:t>
            </a:r>
            <a:r>
              <a:rPr lang="en-US" sz="2000" b="1" dirty="0">
                <a:latin typeface="Palatino Linotype" panose="02040502050505030304" pitchFamily="18" charset="0"/>
                <a:cs typeface="Segoe UI Light" panose="020B0502040204020203" pitchFamily="34" charset="0"/>
              </a:rPr>
              <a:t>INTERSECT</a:t>
            </a:r>
            <a:r>
              <a:rPr lang="en-US" sz="2000" dirty="0">
                <a:latin typeface="Palatino Linotype" panose="02040502050505030304" pitchFamily="18" charset="0"/>
                <a:cs typeface="Segoe UI Light" panose="020B0502040204020203" pitchFamily="34" charset="0"/>
              </a:rPr>
              <a:t>) operations. The relations resulting from these set operations are sets of tuples; that is, duplicate tuples are eliminated from the result.</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4782051"/>
            <a:ext cx="11305256"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4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p>
        </p:txBody>
      </p:sp>
      <p:sp>
        <p:nvSpPr>
          <p:cNvPr id="4" name="TextBox 3">
            <a:extLst>
              <a:ext uri="{FF2B5EF4-FFF2-40B4-BE49-F238E27FC236}">
                <a16:creationId xmlns:a16="http://schemas.microsoft.com/office/drawing/2014/main" id="{DC1BE5F0-333E-18A5-6470-0A7842CFA7B5}"/>
              </a:ext>
            </a:extLst>
          </p:cNvPr>
          <p:cNvSpPr txBox="1"/>
          <p:nvPr/>
        </p:nvSpPr>
        <p:spPr>
          <a:xfrm>
            <a:off x="7032104" y="255087"/>
            <a:ext cx="5015879" cy="400110"/>
          </a:xfrm>
          <a:prstGeom prst="rect">
            <a:avLst/>
          </a:prstGeom>
          <a:solidFill>
            <a:schemeClr val="accent5">
              <a:lumMod val="20000"/>
              <a:lumOff val="80000"/>
            </a:schemeClr>
          </a:solidFill>
        </p:spPr>
        <p:txBody>
          <a:bodyPr wrap="square">
            <a:spAutoFit/>
          </a:bodyPr>
          <a:lstStyle/>
          <a:p>
            <a:r>
              <a:rPr lang="en-IN" sz="2000" dirty="0"/>
              <a:t>(UNION ALL, EXCEPT ALL, INTERSECT ALL)</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spTree>
    <p:extLst>
      <p:ext uri="{BB962C8B-B14F-4D97-AF65-F5344CB8AC3E}">
        <p14:creationId xmlns:p14="http://schemas.microsoft.com/office/powerpoint/2010/main" val="791138314"/>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407368"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3863752"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6" name="TextBox 5">
            <a:extLst>
              <a:ext uri="{FF2B5EF4-FFF2-40B4-BE49-F238E27FC236}">
                <a16:creationId xmlns:a16="http://schemas.microsoft.com/office/drawing/2014/main" id="{19715690-C838-40FB-9DB7-5A8D56AB9BA3}"/>
              </a:ext>
            </a:extLst>
          </p:cNvPr>
          <p:cNvSpPr txBox="1"/>
          <p:nvPr/>
        </p:nvSpPr>
        <p:spPr>
          <a:xfrm>
            <a:off x="407368" y="2276872"/>
            <a:ext cx="11521280"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MINUS</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Tree>
    <p:extLst>
      <p:ext uri="{BB962C8B-B14F-4D97-AF65-F5344CB8AC3E}">
        <p14:creationId xmlns:p14="http://schemas.microsoft.com/office/powerpoint/2010/main" val="326576882"/>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85146" y="4215859"/>
            <a:ext cx="11815510" cy="2400657"/>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dirty="0">
                <a:solidFill>
                  <a:srgbClr val="669900"/>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m  </a:t>
            </a:r>
            <a:r>
              <a:rPr lang="en-IN" dirty="0">
                <a:solidFill>
                  <a:srgbClr val="0077AA"/>
                </a:solidFill>
                <a:latin typeface="Liberation Mono"/>
              </a:rPr>
              <a:t>WHERE</a:t>
            </a:r>
            <a:r>
              <a:rPr lang="en-IN" dirty="0">
                <a:latin typeface="Liberation Mono"/>
                <a:cs typeface="Arial" panose="020B0604020202020204" pitchFamily="34" charset="0"/>
              </a:rPr>
              <a:t> m.deptno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f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'F'</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m  </a:t>
            </a:r>
            <a:r>
              <a:rPr lang="en-IN" dirty="0">
                <a:solidFill>
                  <a:srgbClr val="0077AA"/>
                </a:solidFill>
                <a:latin typeface="Liberation Mono"/>
              </a:rPr>
              <a:t>WHERE</a:t>
            </a:r>
            <a:r>
              <a:rPr lang="en-IN" dirty="0">
                <a:latin typeface="Liberation Mono"/>
                <a:cs typeface="Arial" panose="020B0604020202020204" pitchFamily="34" charset="0"/>
              </a:rPr>
              <a:t> m.deptno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f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D40451BB-205D-44F8-AF81-31A7ACDF308C}"/>
              </a:ext>
            </a:extLst>
          </p:cNvPr>
          <p:cNvSpPr/>
          <p:nvPr/>
        </p:nvSpPr>
        <p:spPr>
          <a:xfrm>
            <a:off x="191344" y="2307064"/>
            <a:ext cx="1181551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140713"/>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999999"/>
                </a:solidFill>
                <a:latin typeface="Liberation Mono"/>
                <a:cs typeface="Arial" panose="020B0604020202020204" pitchFamily="34" charset="0"/>
              </a:rPr>
              <a:t>]</a:t>
            </a:r>
            <a:endParaRPr lang="en-IN" sz="2000" dirty="0">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476672"/>
            <a:ext cx="1326004" cy="523220"/>
          </a:xfrm>
          <a:prstGeom prst="rect">
            <a:avLst/>
          </a:prstGeom>
        </p:spPr>
        <p:txBody>
          <a:bodyPr wrap="squar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solidFill>
                  <a:schemeClr val="bg1">
                    <a:lumMod val="65000"/>
                  </a:schemeClr>
                </a:solidFill>
                <a:latin typeface="Liberation Mono"/>
                <a:cs typeface="Arial" panose="020B0604020202020204" pitchFamily="34" charset="0"/>
              </a:rPr>
              <a:t>)</a:t>
            </a:r>
            <a:r>
              <a:rPr lang="en-US" dirty="0">
                <a:latin typeface="Liberation Mono"/>
              </a:rPr>
              <a:t> R1, duplicate.</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duplicate</a:t>
            </a:r>
            <a:r>
              <a:rPr lang="en-US" dirty="0">
                <a:solidFill>
                  <a:schemeClr val="bg1">
                    <a:lumMod val="65000"/>
                  </a:schemeClr>
                </a:solidFill>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31" name="Rectangle 30">
            <a:extLst>
              <a:ext uri="{FF2B5EF4-FFF2-40B4-BE49-F238E27FC236}">
                <a16:creationId xmlns:a16="http://schemas.microsoft.com/office/drawing/2014/main" id="{B3B33C9F-E072-4204-BB99-E400222837A5}"/>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3"/>
          <a:stretch>
            <a:fillRect/>
          </a:stretch>
        </p:blipFill>
        <p:spPr>
          <a:xfrm>
            <a:off x="6269514" y="5157192"/>
            <a:ext cx="2392274" cy="1316915"/>
          </a:xfrm>
          <a:prstGeom prst="rect">
            <a:avLst/>
          </a:prstGeom>
        </p:spPr>
      </p:pic>
      <p:grpSp>
        <p:nvGrpSpPr>
          <p:cNvPr id="12" name="Group 11">
            <a:extLst>
              <a:ext uri="{FF2B5EF4-FFF2-40B4-BE49-F238E27FC236}">
                <a16:creationId xmlns:a16="http://schemas.microsoft.com/office/drawing/2014/main" id="{2BF090FD-6F6C-324C-5338-3C337378A301}"/>
              </a:ext>
            </a:extLst>
          </p:cNvPr>
          <p:cNvGrpSpPr/>
          <p:nvPr/>
        </p:nvGrpSpPr>
        <p:grpSpPr>
          <a:xfrm>
            <a:off x="97259" y="529362"/>
            <a:ext cx="8111072" cy="1864930"/>
            <a:chOff x="97259" y="529362"/>
            <a:chExt cx="8111072" cy="1864930"/>
          </a:xfrm>
        </p:grpSpPr>
        <p:sp>
          <p:nvSpPr>
            <p:cNvPr id="25" name="Rectangle 24">
              <a:extLst>
                <a:ext uri="{FF2B5EF4-FFF2-40B4-BE49-F238E27FC236}">
                  <a16:creationId xmlns:a16="http://schemas.microsoft.com/office/drawing/2014/main" id="{3503CE00-4AED-4386-8B1F-1FD676E62513}"/>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9" name="Picture 8">
              <a:extLst>
                <a:ext uri="{FF2B5EF4-FFF2-40B4-BE49-F238E27FC236}">
                  <a16:creationId xmlns:a16="http://schemas.microsoft.com/office/drawing/2014/main" id="{5F033CB7-C003-7C64-2CB7-F6F64DC24526}"/>
                </a:ext>
              </a:extLst>
            </p:cNvPr>
            <p:cNvPicPr>
              <a:picLocks noChangeAspect="1"/>
            </p:cNvPicPr>
            <p:nvPr/>
          </p:nvPicPr>
          <p:blipFill>
            <a:blip r:embed="rId4"/>
            <a:stretch>
              <a:fillRect/>
            </a:stretch>
          </p:blipFill>
          <p:spPr>
            <a:xfrm>
              <a:off x="97259" y="1040667"/>
              <a:ext cx="3877953" cy="1353625"/>
            </a:xfrm>
            <a:prstGeom prst="rect">
              <a:avLst/>
            </a:prstGeom>
          </p:spPr>
        </p:pic>
        <p:pic>
          <p:nvPicPr>
            <p:cNvPr id="11" name="Picture 10">
              <a:extLst>
                <a:ext uri="{FF2B5EF4-FFF2-40B4-BE49-F238E27FC236}">
                  <a16:creationId xmlns:a16="http://schemas.microsoft.com/office/drawing/2014/main" id="{9876D4B5-AD1F-7A35-466A-F6418B3DB8F7}"/>
                </a:ext>
              </a:extLst>
            </p:cNvPr>
            <p:cNvPicPr>
              <a:picLocks noChangeAspect="1"/>
            </p:cNvPicPr>
            <p:nvPr/>
          </p:nvPicPr>
          <p:blipFill>
            <a:blip r:embed="rId5"/>
            <a:stretch>
              <a:fillRect/>
            </a:stretch>
          </p:blipFill>
          <p:spPr>
            <a:xfrm>
              <a:off x="4477034" y="1040667"/>
              <a:ext cx="3731297" cy="1353625"/>
            </a:xfrm>
            <a:prstGeom prst="rect">
              <a:avLst/>
            </a:prstGeom>
          </p:spPr>
        </p:pic>
      </p:grpSp>
      <p:pic>
        <p:nvPicPr>
          <p:cNvPr id="15" name="Picture 14">
            <a:extLst>
              <a:ext uri="{FF2B5EF4-FFF2-40B4-BE49-F238E27FC236}">
                <a16:creationId xmlns:a16="http://schemas.microsoft.com/office/drawing/2014/main" id="{36E0A25C-1127-29D5-E914-BDE582D8B3B1}"/>
              </a:ext>
            </a:extLst>
          </p:cNvPr>
          <p:cNvPicPr>
            <a:picLocks noChangeAspect="1"/>
          </p:cNvPicPr>
          <p:nvPr/>
        </p:nvPicPr>
        <p:blipFill>
          <a:blip r:embed="rId6"/>
          <a:stretch>
            <a:fillRect/>
          </a:stretch>
        </p:blipFill>
        <p:spPr>
          <a:xfrm>
            <a:off x="8444010" y="1040667"/>
            <a:ext cx="3412629" cy="964439"/>
          </a:xfrm>
          <a:prstGeom prst="rect">
            <a:avLst/>
          </a:prstGeom>
        </p:spPr>
      </p:pic>
      <p:sp>
        <p:nvSpPr>
          <p:cNvPr id="6" name="Rectangle 5">
            <a:extLst>
              <a:ext uri="{FF2B5EF4-FFF2-40B4-BE49-F238E27FC236}">
                <a16:creationId xmlns:a16="http://schemas.microsoft.com/office/drawing/2014/main" id="{529B3CA9-BE34-069E-2910-A4C210F45BA8}"/>
              </a:ext>
            </a:extLst>
          </p:cNvPr>
          <p:cNvSpPr/>
          <p:nvPr/>
        </p:nvSpPr>
        <p:spPr>
          <a:xfrm>
            <a:off x="210300" y="429309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Tree>
    <p:extLst>
      <p:ext uri="{BB962C8B-B14F-4D97-AF65-F5344CB8AC3E}">
        <p14:creationId xmlns:p14="http://schemas.microsoft.com/office/powerpoint/2010/main" val="3399317966"/>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2"/>
          <a:stretch>
            <a:fillRect/>
          </a:stretch>
        </p:blipFill>
        <p:spPr>
          <a:xfrm>
            <a:off x="6269514" y="5144486"/>
            <a:ext cx="2394000" cy="1340640"/>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191344" y="6084004"/>
            <a:ext cx="577748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p:txBody>
      </p:sp>
      <p:grpSp>
        <p:nvGrpSpPr>
          <p:cNvPr id="3" name="Group 2">
            <a:extLst>
              <a:ext uri="{FF2B5EF4-FFF2-40B4-BE49-F238E27FC236}">
                <a16:creationId xmlns:a16="http://schemas.microsoft.com/office/drawing/2014/main" id="{D211B238-640F-84C4-4574-6AE7C082DB65}"/>
              </a:ext>
            </a:extLst>
          </p:cNvPr>
          <p:cNvGrpSpPr/>
          <p:nvPr/>
        </p:nvGrpSpPr>
        <p:grpSpPr>
          <a:xfrm>
            <a:off x="97259" y="529362"/>
            <a:ext cx="8111072" cy="1864930"/>
            <a:chOff x="97259" y="529362"/>
            <a:chExt cx="8111072" cy="1864930"/>
          </a:xfrm>
        </p:grpSpPr>
        <p:sp>
          <p:nvSpPr>
            <p:cNvPr id="5" name="Rectangle 4">
              <a:extLst>
                <a:ext uri="{FF2B5EF4-FFF2-40B4-BE49-F238E27FC236}">
                  <a16:creationId xmlns:a16="http://schemas.microsoft.com/office/drawing/2014/main" id="{43BF21F1-1E8C-2966-8318-29F52ED22D50}"/>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4AAACD1E-667C-B5B8-46EC-EDBF3A2ADD55}"/>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3676FB99-7B95-70E7-28B6-DADB532E662B}"/>
                </a:ext>
              </a:extLst>
            </p:cNvPr>
            <p:cNvPicPr>
              <a:picLocks noChangeAspect="1"/>
            </p:cNvPicPr>
            <p:nvPr/>
          </p:nvPicPr>
          <p:blipFill>
            <a:blip r:embed="rId3"/>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744F6450-8658-DFC9-1427-76C9242E56BA}"/>
                </a:ext>
              </a:extLst>
            </p:cNvPr>
            <p:cNvPicPr>
              <a:picLocks noChangeAspect="1"/>
            </p:cNvPicPr>
            <p:nvPr/>
          </p:nvPicPr>
          <p:blipFill>
            <a:blip r:embed="rId4"/>
            <a:stretch>
              <a:fillRect/>
            </a:stretch>
          </p:blipFill>
          <p:spPr>
            <a:xfrm>
              <a:off x="4477034" y="1040667"/>
              <a:ext cx="3731297" cy="1353625"/>
            </a:xfrm>
            <a:prstGeom prst="rect">
              <a:avLst/>
            </a:prstGeom>
          </p:spPr>
        </p:pic>
      </p:grpSp>
      <p:pic>
        <p:nvPicPr>
          <p:cNvPr id="17" name="Picture 16">
            <a:extLst>
              <a:ext uri="{FF2B5EF4-FFF2-40B4-BE49-F238E27FC236}">
                <a16:creationId xmlns:a16="http://schemas.microsoft.com/office/drawing/2014/main" id="{CCDD0354-6774-FEF7-AB59-EEC272FF6622}"/>
              </a:ext>
            </a:extLst>
          </p:cNvPr>
          <p:cNvPicPr>
            <a:picLocks noChangeAspect="1"/>
          </p:cNvPicPr>
          <p:nvPr/>
        </p:nvPicPr>
        <p:blipFill>
          <a:blip r:embed="rId5"/>
          <a:stretch>
            <a:fillRect/>
          </a:stretch>
        </p:blipFill>
        <p:spPr>
          <a:xfrm>
            <a:off x="8468730" y="988712"/>
            <a:ext cx="3431227" cy="2167664"/>
          </a:xfrm>
          <a:prstGeom prst="rect">
            <a:avLst/>
          </a:prstGeom>
        </p:spPr>
      </p:pic>
      <p:sp>
        <p:nvSpPr>
          <p:cNvPr id="20" name="Rectangle 19">
            <a:extLst>
              <a:ext uri="{FF2B5EF4-FFF2-40B4-BE49-F238E27FC236}">
                <a16:creationId xmlns:a16="http://schemas.microsoft.com/office/drawing/2014/main" id="{8F451CE5-BAF2-3F24-96FD-74E44DD22A00}"/>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0" name="Rectangle 9">
            <a:extLst>
              <a:ext uri="{FF2B5EF4-FFF2-40B4-BE49-F238E27FC236}">
                <a16:creationId xmlns:a16="http://schemas.microsoft.com/office/drawing/2014/main" id="{CA359E46-9309-76B2-6BA9-01F4FFD85545}"/>
              </a:ext>
            </a:extLst>
          </p:cNvPr>
          <p:cNvSpPr/>
          <p:nvPr/>
        </p:nvSpPr>
        <p:spPr>
          <a:xfrm>
            <a:off x="210300" y="429309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Tree>
    <p:extLst>
      <p:ext uri="{BB962C8B-B14F-4D97-AF65-F5344CB8AC3E}">
        <p14:creationId xmlns:p14="http://schemas.microsoft.com/office/powerpoint/2010/main" val="1333351723"/>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 / intersect all</a:t>
            </a:r>
            <a:endParaRPr lang="en-IN" sz="3200" i="1" dirty="0">
              <a:solidFill>
                <a:srgbClr val="FF9900"/>
              </a:solidFill>
              <a:latin typeface="Arial" pitchFamily="34" charset="0"/>
              <a:cs typeface="Arial" pitchFamily="34" charset="0"/>
            </a:endParaRPr>
          </a:p>
        </p:txBody>
      </p:sp>
      <p:sp>
        <p:nvSpPr>
          <p:cNvPr id="5" name="Rectangle 4"/>
          <p:cNvSpPr/>
          <p:nvPr/>
        </p:nvSpPr>
        <p:spPr>
          <a:xfrm>
            <a:off x="165489" y="3105834"/>
            <a:ext cx="7920880" cy="646331"/>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20" name="Rectangle 19">
            <a:extLst>
              <a:ext uri="{FF2B5EF4-FFF2-40B4-BE49-F238E27FC236}">
                <a16:creationId xmlns:a16="http://schemas.microsoft.com/office/drawing/2014/main" id="{A766395A-B674-FDAD-D49E-7E0338DAA45E}"/>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1" name="Rectangle 20">
            <a:extLst>
              <a:ext uri="{FF2B5EF4-FFF2-40B4-BE49-F238E27FC236}">
                <a16:creationId xmlns:a16="http://schemas.microsoft.com/office/drawing/2014/main" id="{06072CB5-068B-A1A4-6E1E-119257D2A16F}"/>
              </a:ext>
            </a:extLst>
          </p:cNvPr>
          <p:cNvSpPr/>
          <p:nvPr/>
        </p:nvSpPr>
        <p:spPr>
          <a:xfrm>
            <a:off x="210300" y="5406896"/>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6B2BED57-A69C-FCA1-9114-B468DF097AF9}"/>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C14EFF57-5BF3-7C68-1E89-49DEF52D9F82}"/>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5DDDD0F7-7793-2E8C-BA5F-A60FB196656E}"/>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7" name="Picture 6">
              <a:extLst>
                <a:ext uri="{FF2B5EF4-FFF2-40B4-BE49-F238E27FC236}">
                  <a16:creationId xmlns:a16="http://schemas.microsoft.com/office/drawing/2014/main" id="{A05AD309-DDD1-EA97-86C2-1D3C31916382}"/>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8" name="Picture 7">
              <a:extLst>
                <a:ext uri="{FF2B5EF4-FFF2-40B4-BE49-F238E27FC236}">
                  <a16:creationId xmlns:a16="http://schemas.microsoft.com/office/drawing/2014/main" id="{303E218D-2DA6-4C0D-3374-0B237A0CFC99}"/>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F91CE814-92C3-1E98-D870-11578D015CDB}"/>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9" name="Picture 18">
            <a:extLst>
              <a:ext uri="{FF2B5EF4-FFF2-40B4-BE49-F238E27FC236}">
                <a16:creationId xmlns:a16="http://schemas.microsoft.com/office/drawing/2014/main" id="{0D6B5439-D711-B7B0-71FD-82FA67B5DD20}"/>
              </a:ext>
            </a:extLst>
          </p:cNvPr>
          <p:cNvPicPr>
            <a:picLocks noChangeAspect="1"/>
          </p:cNvPicPr>
          <p:nvPr/>
        </p:nvPicPr>
        <p:blipFill>
          <a:blip r:embed="rId4"/>
          <a:stretch>
            <a:fillRect/>
          </a:stretch>
        </p:blipFill>
        <p:spPr>
          <a:xfrm>
            <a:off x="8468729" y="1040666"/>
            <a:ext cx="3598615" cy="584775"/>
          </a:xfrm>
          <a:prstGeom prst="rect">
            <a:avLst/>
          </a:prstGeom>
        </p:spPr>
      </p:pic>
      <p:pic>
        <p:nvPicPr>
          <p:cNvPr id="23" name="Picture 22">
            <a:extLst>
              <a:ext uri="{FF2B5EF4-FFF2-40B4-BE49-F238E27FC236}">
                <a16:creationId xmlns:a16="http://schemas.microsoft.com/office/drawing/2014/main" id="{7FAFC7A6-CD35-21EF-2257-10AA6081AF43}"/>
              </a:ext>
            </a:extLst>
          </p:cNvPr>
          <p:cNvPicPr>
            <a:picLocks noChangeAspect="1"/>
          </p:cNvPicPr>
          <p:nvPr/>
        </p:nvPicPr>
        <p:blipFill>
          <a:blip r:embed="rId5"/>
          <a:stretch>
            <a:fillRect/>
          </a:stretch>
        </p:blipFill>
        <p:spPr>
          <a:xfrm>
            <a:off x="8468729" y="2515908"/>
            <a:ext cx="3535376" cy="771965"/>
          </a:xfrm>
          <a:prstGeom prst="rect">
            <a:avLst/>
          </a:prstGeom>
        </p:spPr>
      </p:pic>
      <p:sp>
        <p:nvSpPr>
          <p:cNvPr id="9" name="Rectangle 8">
            <a:extLst>
              <a:ext uri="{FF2B5EF4-FFF2-40B4-BE49-F238E27FC236}">
                <a16:creationId xmlns:a16="http://schemas.microsoft.com/office/drawing/2014/main" id="{8EDCA400-6110-DE31-282B-B281145F32FA}"/>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Tree>
    <p:extLst>
      <p:ext uri="{BB962C8B-B14F-4D97-AF65-F5344CB8AC3E}">
        <p14:creationId xmlns:p14="http://schemas.microsoft.com/office/powerpoint/2010/main" val="2604389177"/>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96688" y="3"/>
            <a:ext cx="1076409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 / except</a:t>
            </a:r>
            <a:r>
              <a:rPr lang="en-IN" sz="3200" i="1" dirty="0">
                <a:solidFill>
                  <a:srgbClr val="FF9900"/>
                </a:solidFill>
                <a:latin typeface="Arial" pitchFamily="34" charset="0"/>
                <a:cs typeface="Arial" pitchFamily="34" charset="0"/>
              </a:rPr>
              <a:t> all</a:t>
            </a:r>
          </a:p>
        </p:txBody>
      </p:sp>
      <p:sp>
        <p:nvSpPr>
          <p:cNvPr id="15" name="Rectangle 14">
            <a:extLst>
              <a:ext uri="{FF2B5EF4-FFF2-40B4-BE49-F238E27FC236}">
                <a16:creationId xmlns:a16="http://schemas.microsoft.com/office/drawing/2014/main" id="{3FF3DFBA-41F0-4568-AF49-A40D46AFB10F}"/>
              </a:ext>
            </a:extLst>
          </p:cNvPr>
          <p:cNvSpPr/>
          <p:nvPr/>
        </p:nvSpPr>
        <p:spPr>
          <a:xfrm>
            <a:off x="119336" y="5345921"/>
            <a:ext cx="1188132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5F59BA49-05D1-C1BF-F1D5-8FBD481AAD92}"/>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D4FE6E7A-AD72-FF9D-4097-38735D14C5CD}"/>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7" name="Rectangle 6">
              <a:extLst>
                <a:ext uri="{FF2B5EF4-FFF2-40B4-BE49-F238E27FC236}">
                  <a16:creationId xmlns:a16="http://schemas.microsoft.com/office/drawing/2014/main" id="{F41D2A1C-D938-6676-F7E5-2956800F9D87}"/>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81999ECD-D83B-E6FF-9A28-EC808E2276BE}"/>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E24FA513-81AC-6AD3-AB18-37C922343B45}"/>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6" name="Rectangle 5">
            <a:extLst>
              <a:ext uri="{FF2B5EF4-FFF2-40B4-BE49-F238E27FC236}">
                <a16:creationId xmlns:a16="http://schemas.microsoft.com/office/drawing/2014/main" id="{809DE071-4A24-DE5A-89C0-EE8E7D09CC1D}"/>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10" name="Rectangle 9">
            <a:extLst>
              <a:ext uri="{FF2B5EF4-FFF2-40B4-BE49-F238E27FC236}">
                <a16:creationId xmlns:a16="http://schemas.microsoft.com/office/drawing/2014/main" id="{E98032CC-E1E8-68E1-B70E-CEC08A17C2CD}"/>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1" name="Rectangle 10">
            <a:extLst>
              <a:ext uri="{FF2B5EF4-FFF2-40B4-BE49-F238E27FC236}">
                <a16:creationId xmlns:a16="http://schemas.microsoft.com/office/drawing/2014/main" id="{DB3730CE-6ECE-F370-F8D7-23C774E286DD}"/>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6" name="Picture 15">
            <a:extLst>
              <a:ext uri="{FF2B5EF4-FFF2-40B4-BE49-F238E27FC236}">
                <a16:creationId xmlns:a16="http://schemas.microsoft.com/office/drawing/2014/main" id="{38F9AE6B-0D8B-4D53-2F44-813B8731C3E5}"/>
              </a:ext>
            </a:extLst>
          </p:cNvPr>
          <p:cNvPicPr>
            <a:picLocks noChangeAspect="1"/>
          </p:cNvPicPr>
          <p:nvPr/>
        </p:nvPicPr>
        <p:blipFill>
          <a:blip r:embed="rId4"/>
          <a:stretch>
            <a:fillRect/>
          </a:stretch>
        </p:blipFill>
        <p:spPr>
          <a:xfrm>
            <a:off x="8468729" y="1040666"/>
            <a:ext cx="3425465" cy="584775"/>
          </a:xfrm>
          <a:prstGeom prst="rect">
            <a:avLst/>
          </a:prstGeom>
        </p:spPr>
      </p:pic>
      <p:pic>
        <p:nvPicPr>
          <p:cNvPr id="20" name="Picture 19">
            <a:extLst>
              <a:ext uri="{FF2B5EF4-FFF2-40B4-BE49-F238E27FC236}">
                <a16:creationId xmlns:a16="http://schemas.microsoft.com/office/drawing/2014/main" id="{8508D325-43D0-ABFE-1A7E-162FCC87DADF}"/>
              </a:ext>
            </a:extLst>
          </p:cNvPr>
          <p:cNvPicPr>
            <a:picLocks noChangeAspect="1"/>
          </p:cNvPicPr>
          <p:nvPr/>
        </p:nvPicPr>
        <p:blipFill>
          <a:blip r:embed="rId5"/>
          <a:stretch>
            <a:fillRect/>
          </a:stretch>
        </p:blipFill>
        <p:spPr>
          <a:xfrm>
            <a:off x="8468728" y="2576555"/>
            <a:ext cx="3425465" cy="666750"/>
          </a:xfrm>
          <a:prstGeom prst="rect">
            <a:avLst/>
          </a:prstGeom>
        </p:spPr>
      </p:pic>
      <p:sp>
        <p:nvSpPr>
          <p:cNvPr id="21" name="Rectangle 20">
            <a:extLst>
              <a:ext uri="{FF2B5EF4-FFF2-40B4-BE49-F238E27FC236}">
                <a16:creationId xmlns:a16="http://schemas.microsoft.com/office/drawing/2014/main" id="{F04EDCA0-17CD-A885-CE4D-8FECC24A7A42}"/>
              </a:ext>
            </a:extLst>
          </p:cNvPr>
          <p:cNvSpPr/>
          <p:nvPr/>
        </p:nvSpPr>
        <p:spPr>
          <a:xfrm>
            <a:off x="165489" y="3105834"/>
            <a:ext cx="7920880" cy="369332"/>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2662720262"/>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EXCEPT , 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9840"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everything from 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p>
        </p:txBody>
      </p:sp>
      <p:sp>
        <p:nvSpPr>
          <p:cNvPr id="5" name="TextBox 4">
            <a:extLst>
              <a:ext uri="{FF2B5EF4-FFF2-40B4-BE49-F238E27FC236}">
                <a16:creationId xmlns:a16="http://schemas.microsoft.com/office/drawing/2014/main" id="{4E395F36-72A8-4C1C-AA61-8A4BAB3DF1C7}"/>
              </a:ext>
            </a:extLst>
          </p:cNvPr>
          <p:cNvSpPr txBox="1"/>
          <p:nvPr/>
        </p:nvSpPr>
        <p:spPr>
          <a:xfrm>
            <a:off x="0"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everything  from newbooks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sp>
        <p:nvSpPr>
          <p:cNvPr id="2" name="Rectangle 1">
            <a:extLst>
              <a:ext uri="{FF2B5EF4-FFF2-40B4-BE49-F238E27FC236}">
                <a16:creationId xmlns:a16="http://schemas.microsoft.com/office/drawing/2014/main" id="{E5110886-A64A-5786-D5C6-1F703715C39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3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31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3724096"/>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department, …</a:t>
            </a:r>
            <a:r>
              <a:rPr lang="en-IN" sz="2200" dirty="0">
                <a:solidFill>
                  <a:schemeClr val="bg2">
                    <a:lumMod val="25000"/>
                  </a:schemeClr>
                </a:solidFill>
                <a:latin typeface="Palatino Linotype" panose="02040502050505030304" pitchFamily="18" charset="0"/>
              </a:rPr>
              <a:t>)</a:t>
            </a: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a:t>
            </a:r>
            <a:r>
              <a:rPr lang="en-IN" sz="2200">
                <a:solidFill>
                  <a:schemeClr val="tx1">
                    <a:lumMod val="85000"/>
                    <a:lumOff val="15000"/>
                  </a:schemeClr>
                </a:solidFill>
                <a:latin typeface="Palatino Linotype" panose="02040502050505030304" pitchFamily="18" charset="0"/>
              </a:rPr>
              <a:t>, student’s </a:t>
            </a:r>
            <a:r>
              <a:rPr lang="en-IN" sz="2200" dirty="0">
                <a:solidFill>
                  <a:schemeClr val="tx1">
                    <a:lumMod val="85000"/>
                    <a:lumOff val="15000"/>
                  </a:schemeClr>
                </a:solidFill>
                <a:latin typeface="Palatino Linotype" panose="02040502050505030304" pitchFamily="18" charset="0"/>
              </a:rPr>
              <a:t>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955792414"/>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32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32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dirty="0">
                <a:solidFill>
                  <a:srgbClr val="0077AA"/>
                </a:solidFill>
                <a:latin typeface="Liberation Mono"/>
              </a:rPr>
              <a:t> [AS] SELECT * FROM </a:t>
            </a:r>
            <a:r>
              <a:rPr lang="en-IN" sz="2000" dirty="0">
                <a:latin typeface="Liberation Mono"/>
              </a:rPr>
              <a:t>orig_tbl;</a:t>
            </a:r>
            <a:endParaRPr lang="en-US" sz="2000" dirty="0">
              <a:latin typeface="Liberation Mono"/>
            </a:endParaRPr>
          </a:p>
        </p:txBody>
      </p:sp>
      <p:sp>
        <p:nvSpPr>
          <p:cNvPr id="8" name="Rectangle 7"/>
          <p:cNvSpPr/>
          <p:nvPr/>
        </p:nvSpPr>
        <p:spPr>
          <a:xfrm>
            <a:off x="407368" y="3147933"/>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32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5146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335360" y="980728"/>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75696"/>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7464152" y="32229"/>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
        <p:nvSpPr>
          <p:cNvPr id="9" name="TextBox 8">
            <a:extLst>
              <a:ext uri="{FF2B5EF4-FFF2-40B4-BE49-F238E27FC236}">
                <a16:creationId xmlns:a16="http://schemas.microsoft.com/office/drawing/2014/main" id="{01EF03BE-07E8-C0D0-AEC5-A97AC72145DA}"/>
              </a:ext>
            </a:extLst>
          </p:cNvPr>
          <p:cNvSpPr txBox="1"/>
          <p:nvPr/>
        </p:nvSpPr>
        <p:spPr>
          <a:xfrm>
            <a:off x="263352" y="3140968"/>
            <a:ext cx="11593288" cy="360098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is automatically locked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ROW LOCKING IS AUTOMATIC IN MYSQL AND ORACLE.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becomes READ ONLY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from that table; they will view the old data before your changes.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rows into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"other" rows of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No other user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your locked row, till you have issued a Rollback or Commit.</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To lock the rows manually you require SELECT statement with a FOR UPDATE clause.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1" dirty="0">
                <a:latin typeface="Arial" panose="020B0604020202020204" pitchFamily="34" charset="0"/>
                <a:cs typeface="Arial" panose="020B0604020202020204" pitchFamily="34" charset="0"/>
              </a:rPr>
              <a:t>LOCKS ARE AUTOMATICALLY RELEASED WHEN YOU ROLLBACK OR COMMIT.</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32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32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p>
          <a:p>
            <a:r>
              <a:rPr lang="en-IN" sz="2000" dirty="0">
                <a:solidFill>
                  <a:srgbClr val="0077AA"/>
                </a:solidFill>
                <a:latin typeface="Liberation Mono"/>
              </a:rPr>
              <a:t>COMMIT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SAVEPOINT</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 </a:t>
            </a:r>
            <a:r>
              <a:rPr lang="en-IN" sz="2000" dirty="0">
                <a:solidFill>
                  <a:srgbClr val="990055"/>
                </a:solidFill>
                <a:latin typeface="Liberation Mono"/>
              </a:rPr>
              <a:t>1</a:t>
            </a:r>
            <a:r>
              <a:rPr lang="en-IN" sz="2000" dirty="0">
                <a:solidFill>
                  <a:schemeClr val="bg1">
                    <a:lumMod val="65000"/>
                  </a:schemeClr>
                </a:solidFill>
                <a:latin typeface="Liberation Mono"/>
              </a:rPr>
              <a:t>}</a:t>
            </a:r>
            <a:endParaRPr lang="en-US" sz="2000" dirty="0">
              <a:solidFill>
                <a:schemeClr val="bg1">
                  <a:lumMod val="65000"/>
                </a:schemeClr>
              </a:solidFill>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solidFill>
                  <a:schemeClr val="bg1">
                    <a:lumMod val="65000"/>
                  </a:schemeClr>
                </a:solidFill>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3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3707465087"/>
      </p:ext>
    </p:extLst>
  </p:cSld>
  <p:clrMapOvr>
    <a:masterClrMapping/>
  </p:clrMapOvr>
  <p:transition/>
</p:sld>
</file>

<file path=ppt/slides/slide3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623392" y="220486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55FD76A5-EDE8-F04C-B8C6-06833B6B75E7}"/>
              </a:ext>
            </a:extLst>
          </p:cNvPr>
          <p:cNvSpPr/>
          <p:nvPr/>
        </p:nvSpPr>
        <p:spPr>
          <a:xfrm>
            <a:off x="622598" y="941044"/>
            <a:ext cx="1130525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Sets a shared mode lock on any rows that are read. Other sessions can read the rows, but cannot modify them until your transaction commits. If any of these rows were changed by another transaction that has not yet committed, your query waits until that transaction ends and then uses the latest values.</a:t>
            </a:r>
          </a:p>
        </p:txBody>
      </p:sp>
    </p:spTree>
    <p:extLst>
      <p:ext uri="{BB962C8B-B14F-4D97-AF65-F5344CB8AC3E}">
        <p14:creationId xmlns:p14="http://schemas.microsoft.com/office/powerpoint/2010/main" val="3323614553"/>
      </p:ext>
    </p:extLst>
  </p:cSld>
  <p:clrMapOvr>
    <a:masterClrMapping/>
  </p:clrMapOvr>
  <p:transition/>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9956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5661248"/>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323439"/>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9223630" cy="1323439"/>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93246"/>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grpSp>
        <p:nvGrpSpPr>
          <p:cNvPr id="23" name="Group 22">
            <a:extLst>
              <a:ext uri="{FF2B5EF4-FFF2-40B4-BE49-F238E27FC236}">
                <a16:creationId xmlns:a16="http://schemas.microsoft.com/office/drawing/2014/main" id="{39BBDCA1-26A5-C1CE-FE97-8AB8785DD545}"/>
              </a:ext>
            </a:extLst>
          </p:cNvPr>
          <p:cNvGrpSpPr/>
          <p:nvPr/>
        </p:nvGrpSpPr>
        <p:grpSpPr>
          <a:xfrm>
            <a:off x="9792550" y="4437112"/>
            <a:ext cx="2245156" cy="1981171"/>
            <a:chOff x="9874933" y="3958791"/>
            <a:chExt cx="2245156" cy="1981171"/>
          </a:xfrm>
        </p:grpSpPr>
        <p:sp>
          <p:nvSpPr>
            <p:cNvPr id="7" name="Rectangle 6">
              <a:extLst>
                <a:ext uri="{FF2B5EF4-FFF2-40B4-BE49-F238E27FC236}">
                  <a16:creationId xmlns:a16="http://schemas.microsoft.com/office/drawing/2014/main" id="{60E04438-E074-F27F-9F4D-3E888A3F974B}"/>
                </a:ext>
              </a:extLst>
            </p:cNvPr>
            <p:cNvSpPr/>
            <p:nvPr/>
          </p:nvSpPr>
          <p:spPr>
            <a:xfrm>
              <a:off x="9874933" y="3958791"/>
              <a:ext cx="2244184" cy="63532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rPr>
                <a:t>Entity</a:t>
              </a:r>
            </a:p>
          </p:txBody>
        </p:sp>
        <p:sp>
          <p:nvSpPr>
            <p:cNvPr id="14" name="Rectangle 13">
              <a:extLst>
                <a:ext uri="{FF2B5EF4-FFF2-40B4-BE49-F238E27FC236}">
                  <a16:creationId xmlns:a16="http://schemas.microsoft.com/office/drawing/2014/main" id="{8A1E1EDB-7BE3-D789-8417-0FF8C58F5F10}"/>
                </a:ext>
              </a:extLst>
            </p:cNvPr>
            <p:cNvSpPr/>
            <p:nvPr/>
          </p:nvSpPr>
          <p:spPr>
            <a:xfrm>
              <a:off x="9878952"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1</a:t>
              </a:r>
            </a:p>
          </p:txBody>
        </p:sp>
        <p:cxnSp>
          <p:nvCxnSpPr>
            <p:cNvPr id="17" name="Straight Arrow Connector 16">
              <a:extLst>
                <a:ext uri="{FF2B5EF4-FFF2-40B4-BE49-F238E27FC236}">
                  <a16:creationId xmlns:a16="http://schemas.microsoft.com/office/drawing/2014/main" id="{BE6CB586-4D09-C232-DB22-98BF72A55FA2}"/>
                </a:ext>
              </a:extLst>
            </p:cNvPr>
            <p:cNvCxnSpPr>
              <a:cxnSpLocks/>
            </p:cNvCxnSpPr>
            <p:nvPr/>
          </p:nvCxnSpPr>
          <p:spPr>
            <a:xfrm>
              <a:off x="11084655" y="4594111"/>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609EF36-5219-D238-D655-1EAEBCEEC8D1}"/>
                </a:ext>
              </a:extLst>
            </p:cNvPr>
            <p:cNvCxnSpPr/>
            <p:nvPr/>
          </p:nvCxnSpPr>
          <p:spPr>
            <a:xfrm>
              <a:off x="10129449"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55E2A1D6-1D8C-4316-4514-DFC2EDC0B923}"/>
                </a:ext>
              </a:extLst>
            </p:cNvPr>
            <p:cNvSpPr/>
            <p:nvPr/>
          </p:nvSpPr>
          <p:spPr>
            <a:xfrm>
              <a:off x="988362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1</a:t>
              </a:r>
            </a:p>
          </p:txBody>
        </p:sp>
        <p:sp>
          <p:nvSpPr>
            <p:cNvPr id="24" name="Rectangle 23">
              <a:extLst>
                <a:ext uri="{FF2B5EF4-FFF2-40B4-BE49-F238E27FC236}">
                  <a16:creationId xmlns:a16="http://schemas.microsoft.com/office/drawing/2014/main" id="{003C602D-73BF-A6EA-40A0-93BBF4557755}"/>
                </a:ext>
              </a:extLst>
            </p:cNvPr>
            <p:cNvSpPr/>
            <p:nvPr/>
          </p:nvSpPr>
          <p:spPr>
            <a:xfrm>
              <a:off x="1032387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2</a:t>
              </a:r>
            </a:p>
          </p:txBody>
        </p:sp>
        <p:sp>
          <p:nvSpPr>
            <p:cNvPr id="25" name="Rectangle 24">
              <a:extLst>
                <a:ext uri="{FF2B5EF4-FFF2-40B4-BE49-F238E27FC236}">
                  <a16:creationId xmlns:a16="http://schemas.microsoft.com/office/drawing/2014/main" id="{0C481D22-48AB-D605-F28A-AFF0565AD9A3}"/>
                </a:ext>
              </a:extLst>
            </p:cNvPr>
            <p:cNvSpPr/>
            <p:nvPr/>
          </p:nvSpPr>
          <p:spPr>
            <a:xfrm>
              <a:off x="1077163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3</a:t>
              </a:r>
            </a:p>
          </p:txBody>
        </p:sp>
        <p:sp>
          <p:nvSpPr>
            <p:cNvPr id="26" name="Rectangle 25">
              <a:extLst>
                <a:ext uri="{FF2B5EF4-FFF2-40B4-BE49-F238E27FC236}">
                  <a16:creationId xmlns:a16="http://schemas.microsoft.com/office/drawing/2014/main" id="{8874B126-45BD-8357-111C-3D14F74AE168}"/>
                </a:ext>
              </a:extLst>
            </p:cNvPr>
            <p:cNvSpPr/>
            <p:nvPr/>
          </p:nvSpPr>
          <p:spPr>
            <a:xfrm>
              <a:off x="11220766"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4</a:t>
              </a:r>
            </a:p>
          </p:txBody>
        </p:sp>
        <p:sp>
          <p:nvSpPr>
            <p:cNvPr id="27" name="Rectangle 26">
              <a:extLst>
                <a:ext uri="{FF2B5EF4-FFF2-40B4-BE49-F238E27FC236}">
                  <a16:creationId xmlns:a16="http://schemas.microsoft.com/office/drawing/2014/main" id="{75316CF2-A403-D883-CC06-B16B38B18B4D}"/>
                </a:ext>
              </a:extLst>
            </p:cNvPr>
            <p:cNvSpPr/>
            <p:nvPr/>
          </p:nvSpPr>
          <p:spPr>
            <a:xfrm>
              <a:off x="11669144"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t>
              </a:r>
            </a:p>
          </p:txBody>
        </p:sp>
        <p:cxnSp>
          <p:nvCxnSpPr>
            <p:cNvPr id="28" name="Straight Arrow Connector 27">
              <a:extLst>
                <a:ext uri="{FF2B5EF4-FFF2-40B4-BE49-F238E27FC236}">
                  <a16:creationId xmlns:a16="http://schemas.microsoft.com/office/drawing/2014/main" id="{99130A10-A074-F5B9-CF80-6CFE961D2087}"/>
                </a:ext>
              </a:extLst>
            </p:cNvPr>
            <p:cNvCxnSpPr/>
            <p:nvPr/>
          </p:nvCxnSpPr>
          <p:spPr>
            <a:xfrm>
              <a:off x="1056795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3C3891F2-6BE6-E0D3-318A-1398487E0BF9}"/>
                </a:ext>
              </a:extLst>
            </p:cNvPr>
            <p:cNvSpPr/>
            <p:nvPr/>
          </p:nvSpPr>
          <p:spPr>
            <a:xfrm>
              <a:off x="1032213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2</a:t>
              </a:r>
            </a:p>
          </p:txBody>
        </p:sp>
        <p:cxnSp>
          <p:nvCxnSpPr>
            <p:cNvPr id="30" name="Straight Arrow Connector 29">
              <a:extLst>
                <a:ext uri="{FF2B5EF4-FFF2-40B4-BE49-F238E27FC236}">
                  <a16:creationId xmlns:a16="http://schemas.microsoft.com/office/drawing/2014/main" id="{DBFD7156-1226-ECDB-EB10-E5553D26BEF1}"/>
                </a:ext>
              </a:extLst>
            </p:cNvPr>
            <p:cNvCxnSpPr/>
            <p:nvPr/>
          </p:nvCxnSpPr>
          <p:spPr>
            <a:xfrm>
              <a:off x="1100627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B4657F5F-CE66-C2FE-C6E7-0F319BC88E85}"/>
                </a:ext>
              </a:extLst>
            </p:cNvPr>
            <p:cNvSpPr/>
            <p:nvPr/>
          </p:nvSpPr>
          <p:spPr>
            <a:xfrm>
              <a:off x="1076045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3</a:t>
              </a:r>
            </a:p>
          </p:txBody>
        </p:sp>
        <p:cxnSp>
          <p:nvCxnSpPr>
            <p:cNvPr id="32" name="Straight Arrow Connector 31">
              <a:extLst>
                <a:ext uri="{FF2B5EF4-FFF2-40B4-BE49-F238E27FC236}">
                  <a16:creationId xmlns:a16="http://schemas.microsoft.com/office/drawing/2014/main" id="{56BD4AB5-D942-A66D-ED74-DDD0E3E53CB5}"/>
                </a:ext>
              </a:extLst>
            </p:cNvPr>
            <p:cNvCxnSpPr/>
            <p:nvPr/>
          </p:nvCxnSpPr>
          <p:spPr>
            <a:xfrm>
              <a:off x="11466587"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E445858B-A1D0-D37F-C3F3-48D9C2C1DB6F}"/>
                </a:ext>
              </a:extLst>
            </p:cNvPr>
            <p:cNvSpPr/>
            <p:nvPr/>
          </p:nvSpPr>
          <p:spPr>
            <a:xfrm>
              <a:off x="1121103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4</a:t>
              </a:r>
            </a:p>
          </p:txBody>
        </p:sp>
        <p:cxnSp>
          <p:nvCxnSpPr>
            <p:cNvPr id="34" name="Straight Arrow Connector 33">
              <a:extLst>
                <a:ext uri="{FF2B5EF4-FFF2-40B4-BE49-F238E27FC236}">
                  <a16:creationId xmlns:a16="http://schemas.microsoft.com/office/drawing/2014/main" id="{7698045C-6F97-072C-7EB9-86387C1C3C9A}"/>
                </a:ext>
              </a:extLst>
            </p:cNvPr>
            <p:cNvCxnSpPr/>
            <p:nvPr/>
          </p:nvCxnSpPr>
          <p:spPr>
            <a:xfrm>
              <a:off x="11874486"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6DB3DB90-EFF1-9E99-FF9E-E3C4715B1218}"/>
                </a:ext>
              </a:extLst>
            </p:cNvPr>
            <p:cNvSpPr/>
            <p:nvPr/>
          </p:nvSpPr>
          <p:spPr>
            <a:xfrm>
              <a:off x="11628665"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t>
              </a:r>
            </a:p>
          </p:txBody>
        </p:sp>
      </p:grpSp>
      <p:sp>
        <p:nvSpPr>
          <p:cNvPr id="8" name="TextBox 7">
            <a:extLst>
              <a:ext uri="{FF2B5EF4-FFF2-40B4-BE49-F238E27FC236}">
                <a16:creationId xmlns:a16="http://schemas.microsoft.com/office/drawing/2014/main" id="{ABAFAE02-F1D4-2E2A-90DF-B4ADD1F11AEF}"/>
              </a:ext>
            </a:extLst>
          </p:cNvPr>
          <p:cNvSpPr txBox="1"/>
          <p:nvPr/>
        </p:nvSpPr>
        <p:spPr>
          <a:xfrm>
            <a:off x="184737" y="1872318"/>
            <a:ext cx="11486199" cy="369332"/>
          </a:xfrm>
          <a:prstGeom prst="rect">
            <a:avLst/>
          </a:prstGeom>
          <a:noFill/>
        </p:spPr>
        <p:txBody>
          <a:bodyPr wrap="square">
            <a:spAutoFit/>
          </a:bodyPr>
          <a:lstStyle/>
          <a:p>
            <a:r>
              <a:rPr lang="en-US" b="0" i="0" dirty="0">
                <a:solidFill>
                  <a:srgbClr val="374151"/>
                </a:solidFill>
                <a:effectLst/>
                <a:latin typeface="Palatino Linotype" panose="02040502050505030304" pitchFamily="18" charset="0"/>
              </a:rPr>
              <a:t>In database management systems, </a:t>
            </a:r>
            <a:r>
              <a:rPr lang="en-US" b="1" i="0" dirty="0">
                <a:solidFill>
                  <a:srgbClr val="374151"/>
                </a:solidFill>
                <a:effectLst/>
                <a:latin typeface="Palatino Linotype" panose="02040502050505030304" pitchFamily="18" charset="0"/>
              </a:rPr>
              <a:t>null</a:t>
            </a:r>
            <a:r>
              <a:rPr lang="en-US" b="0" i="0" dirty="0">
                <a:solidFill>
                  <a:srgbClr val="374151"/>
                </a:solidFill>
                <a:effectLst/>
                <a:latin typeface="Palatino Linotype" panose="02040502050505030304" pitchFamily="18" charset="0"/>
              </a:rPr>
              <a:t> is used to represent missing or unknown data in a table column. </a:t>
            </a:r>
            <a:endParaRPr lang="en-IN" dirty="0">
              <a:latin typeface="Palatino Linotype" panose="02040502050505030304" pitchFamily="18" charset="0"/>
            </a:endParaRPr>
          </a:p>
        </p:txBody>
      </p:sp>
    </p:spTree>
    <p:extLst>
      <p:ext uri="{BB962C8B-B14F-4D97-AF65-F5344CB8AC3E}">
        <p14:creationId xmlns:p14="http://schemas.microsoft.com/office/powerpoint/2010/main" val="2234012022"/>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510763801"/>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in SQL as a logical subset of data from one or more tables. Views are used to restrict data access. 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7104112" cy="3473047"/>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901131"/>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116632"/>
            <a:ext cx="11089232" cy="2739211"/>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a:t>
            </a:r>
            <a:r>
              <a:rPr lang="en-US" b="1" dirty="0">
                <a:solidFill>
                  <a:schemeClr val="tx1">
                    <a:lumMod val="85000"/>
                    <a:lumOff val="15000"/>
                  </a:schemeClr>
                </a:solidFill>
                <a:latin typeface="Arial" panose="020B0604020202020204" pitchFamily="34" charset="0"/>
                <a:cs typeface="Arial" panose="020B0604020202020204" pitchFamily="34" charset="0"/>
              </a:rPr>
              <a:t>virtual/derived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View names may appear in a query in any place where a relation name may appear.</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have max 64 char (view name).</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89240"/>
            <a:ext cx="11366619" cy="1169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4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(structure) is not permanently stored as part of the database.</a:t>
            </a:r>
          </a:p>
        </p:txBody>
      </p:sp>
      <p:sp>
        <p:nvSpPr>
          <p:cNvPr id="3" name="TextBox 2">
            <a:extLst>
              <a:ext uri="{FF2B5EF4-FFF2-40B4-BE49-F238E27FC236}">
                <a16:creationId xmlns:a16="http://schemas.microsoft.com/office/drawing/2014/main" id="{3CF779B6-65C4-697F-25A3-0CB7A198E6A3}"/>
              </a:ext>
            </a:extLst>
          </p:cNvPr>
          <p:cNvSpPr txBox="1"/>
          <p:nvPr/>
        </p:nvSpPr>
        <p:spPr>
          <a:xfrm>
            <a:off x="7680176" y="5190193"/>
            <a:ext cx="4322421"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dept;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v1;</a:t>
            </a:r>
          </a:p>
        </p:txBody>
      </p:sp>
      <p:cxnSp>
        <p:nvCxnSpPr>
          <p:cNvPr id="11" name="Connector: Elbow 10">
            <a:extLst>
              <a:ext uri="{FF2B5EF4-FFF2-40B4-BE49-F238E27FC236}">
                <a16:creationId xmlns:a16="http://schemas.microsoft.com/office/drawing/2014/main" id="{C4311182-C3C6-53AB-438D-951630CC6B00}"/>
              </a:ext>
            </a:extLst>
          </p:cNvPr>
          <p:cNvCxnSpPr>
            <a:cxnSpLocks/>
          </p:cNvCxnSpPr>
          <p:nvPr/>
        </p:nvCxnSpPr>
        <p:spPr>
          <a:xfrm flipV="1">
            <a:off x="8667506" y="6226453"/>
            <a:ext cx="504056" cy="432048"/>
          </a:xfrm>
          <a:prstGeom prst="bentConnector3">
            <a:avLst>
              <a:gd name="adj1" fmla="val 101537"/>
            </a:avLst>
          </a:prstGeom>
          <a:ln w="38100">
            <a:solidFill>
              <a:srgbClr val="F63122"/>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28BA1400-C3F4-6C07-C21D-69756F6CF9FD}"/>
              </a:ext>
            </a:extLst>
          </p:cNvPr>
          <p:cNvSpPr txBox="1"/>
          <p:nvPr/>
        </p:nvSpPr>
        <p:spPr>
          <a:xfrm>
            <a:off x="8688288" y="6237232"/>
            <a:ext cx="1379776" cy="400110"/>
          </a:xfrm>
          <a:prstGeom prst="rect">
            <a:avLst/>
          </a:prstGeom>
          <a:noFill/>
        </p:spPr>
        <p:txBody>
          <a:bodyPr wrap="square">
            <a:spAutoFit/>
          </a:bodyPr>
          <a:lstStyle/>
          <a:p>
            <a:r>
              <a:rPr lang="en-IN" sz="2000" dirty="0">
                <a:solidFill>
                  <a:srgbClr val="00B050"/>
                </a:solidFill>
                <a:latin typeface="Liberation Mono"/>
                <a:cs typeface="Arial" panose="020B0604020202020204" pitchFamily="34" charset="0"/>
              </a:rPr>
              <a:t>Try   this</a:t>
            </a:r>
            <a:endParaRPr lang="en-IN" sz="2000" dirty="0">
              <a:solidFill>
                <a:srgbClr val="00B050"/>
              </a:solidFill>
            </a:endParaRPr>
          </a:p>
        </p:txBody>
      </p:sp>
    </p:spTree>
    <p:extLst>
      <p:ext uri="{BB962C8B-B14F-4D97-AF65-F5344CB8AC3E}">
        <p14:creationId xmlns:p14="http://schemas.microsoft.com/office/powerpoint/2010/main" val="3685254420"/>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[OR REPLACE]  VIEW view_name [(column_list)]</a:t>
            </a:r>
          </a:p>
          <a:p>
            <a:r>
              <a:rPr lang="en-IN" sz="2000" dirty="0">
                <a:solidFill>
                  <a:srgbClr val="0077AA"/>
                </a:solidFill>
                <a:latin typeface="Liberation Mono"/>
              </a:rPr>
              <a:t>     AS select_statement  [WITH CHECK OPTION]</a:t>
            </a:r>
            <a:endParaRPr lang="en-US" sz="2000" dirty="0">
              <a:solidFill>
                <a:srgbClr val="0077AA"/>
              </a:solidFill>
              <a:latin typeface="Liberation Mono"/>
            </a:endParaRPr>
          </a:p>
        </p:txBody>
      </p:sp>
      <p:sp>
        <p:nvSpPr>
          <p:cNvPr id="7" name="Rectangle 6"/>
          <p:cNvSpPr/>
          <p:nvPr/>
        </p:nvSpPr>
        <p:spPr>
          <a:xfrm>
            <a:off x="478069" y="3749443"/>
            <a:ext cx="8991600" cy="110799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a:t>
            </a:r>
            <a:r>
              <a:rPr lang="en-IN" baseline="-25000" dirty="0">
                <a:latin typeface="Liberation Mono"/>
                <a:ea typeface="Times New Roman" panose="02020603050405020304" pitchFamily="18" charset="0"/>
              </a:rPr>
              <a:t>1</a:t>
            </a:r>
            <a:r>
              <a:rPr lang="en-IN" dirty="0">
                <a:latin typeface="Liberation Mono"/>
                <a:ea typeface="Times New Roman" panose="02020603050405020304" pitchFamily="18" charset="0"/>
              </a:rPr>
              <a:t>, A</a:t>
            </a:r>
            <a:r>
              <a:rPr lang="en-IN" baseline="-25000" dirty="0">
                <a:latin typeface="Liberation Mono"/>
                <a:ea typeface="Times New Roman" panose="02020603050405020304" pitchFamily="18" charset="0"/>
              </a:rPr>
              <a:t>2</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rPr>
              <a:t>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err="1">
                <a:latin typeface="Liberation Mono"/>
                <a:ea typeface="Times New Roman" panose="02020603050405020304" pitchFamily="18" charset="0"/>
                <a:cs typeface="Arial" panose="020B0604020202020204" pitchFamily="34" charset="0"/>
              </a:rPr>
              <a:t>fk_</a:t>
            </a:r>
            <a:r>
              <a:rPr lang="en-IN" dirty="0" err="1">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err="1">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99356" y="4630660"/>
            <a:ext cx="11628966"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 </a:t>
            </a:r>
            <a:r>
              <a:rPr lang="en-IN" dirty="0">
                <a:latin typeface="Liberation Mono"/>
                <a:cs typeface="Arial" panose="020B0604020202020204" pitchFamily="34" charset="0"/>
              </a:rPr>
              <a:t>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 orderID,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7000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[(column_list)]</a:t>
            </a:r>
          </a:p>
          <a:p>
            <a:r>
              <a:rPr lang="en-IN" sz="2000" dirty="0">
                <a:solidFill>
                  <a:srgbClr val="0077AA"/>
                </a:solidFill>
                <a:latin typeface="Liberation Mono"/>
              </a:rPr>
              <a:t>    AS select_statement</a:t>
            </a:r>
          </a:p>
          <a:p>
            <a:r>
              <a:rPr lang="en-IN" sz="2000" dirty="0">
                <a:solidFill>
                  <a:srgbClr val="0077AA"/>
                </a:solidFill>
                <a:latin typeface="Liberation Mono"/>
              </a:rPr>
              <a:t>    [WITH CHECK OPTION]</a:t>
            </a:r>
            <a:endParaRPr lang="en-US" sz="2000" dirty="0">
              <a:solidFill>
                <a:srgbClr val="0077AA"/>
              </a:solidFill>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862322"/>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a:solidFill>
                  <a:srgbClr val="006C86"/>
                </a:solidFill>
              </a:rPr>
              <a:t>multiple columns </a:t>
            </a:r>
            <a:r>
              <a:rPr lang="en-US" sz="2000" dirty="0">
                <a:solidFill>
                  <a:srgbClr val="006C86"/>
                </a:solidFill>
              </a:rPr>
              <a:t>index may consist of up to 16 columns.</a:t>
            </a:r>
          </a:p>
        </p:txBody>
      </p:sp>
    </p:spTree>
    <p:extLst>
      <p:ext uri="{BB962C8B-B14F-4D97-AF65-F5344CB8AC3E}">
        <p14:creationId xmlns:p14="http://schemas.microsoft.com/office/powerpoint/2010/main" val="1338227008"/>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1631216"/>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Index name can have max 64 char.</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not possible to create an INDEX on a VIEW.</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[UNIQUE]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dirty="0">
                <a:solidFill>
                  <a:srgbClr val="0077AA"/>
                </a:solidFill>
                <a:latin typeface="Liberation Mono"/>
              </a:rPr>
              <a:t>(</a:t>
            </a:r>
            <a:r>
              <a:rPr lang="en-IN" sz="2000" dirty="0">
                <a:latin typeface="Liberation Mono"/>
              </a:rPr>
              <a:t>index_col_name,...</a:t>
            </a:r>
            <a:r>
              <a:rPr lang="en-IN" sz="2000" dirty="0">
                <a:solidFill>
                  <a:srgbClr val="0077AA"/>
                </a:solidFill>
                <a:latin typeface="Liberation Mono"/>
              </a:rPr>
              <a:t>)</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636912"/>
            <a:ext cx="11704197" cy="4124206"/>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p>
          <a:p>
            <a:pPr marL="285750" indent="-285750" algn="just">
              <a:buFont typeface="Arial" panose="020B0604020202020204" pitchFamily="34" charset="0"/>
              <a:buChar char="•"/>
            </a:pPr>
            <a:r>
              <a:rPr lang="en-US" i="0" dirty="0">
                <a:solidFill>
                  <a:srgbClr val="333333"/>
                </a:solidFill>
                <a:latin typeface="Palatino Linotype" panose="02040502050505030304" pitchFamily="18" charset="0"/>
              </a:rPr>
              <a:t>Clustered index is used to optimize the speed of most common lookups and DML operations like INSERT, UPDATE, and DELETE command.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Clustered indexes sort and store the data rows in the table based on their key (primary key) values </a:t>
            </a:r>
            <a:r>
              <a:rPr lang="en-US" b="0" i="0" dirty="0">
                <a:solidFill>
                  <a:srgbClr val="333333"/>
                </a:solidFill>
                <a:effectLst/>
                <a:latin typeface="inter-regular"/>
              </a:rPr>
              <a:t>that can be sorted in only one direction. </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If the table column contains a </a:t>
            </a:r>
            <a:r>
              <a:rPr lang="en-US" b="1" dirty="0">
                <a:solidFill>
                  <a:srgbClr val="333333"/>
                </a:solidFill>
                <a:latin typeface="Palatino Linotype" panose="02040502050505030304" pitchFamily="18" charset="0"/>
              </a:rPr>
              <a:t>primary key</a:t>
            </a:r>
            <a:r>
              <a:rPr lang="en-US" dirty="0">
                <a:solidFill>
                  <a:srgbClr val="333333"/>
                </a:solidFill>
                <a:latin typeface="Palatino Linotype" panose="02040502050505030304" pitchFamily="18" charset="0"/>
              </a:rPr>
              <a:t> or </a:t>
            </a:r>
            <a:r>
              <a:rPr lang="en-US" b="1" dirty="0">
                <a:solidFill>
                  <a:srgbClr val="333333"/>
                </a:solidFill>
                <a:latin typeface="Palatino Linotype" panose="02040502050505030304" pitchFamily="18" charset="0"/>
              </a:rPr>
              <a:t>unique key</a:t>
            </a:r>
            <a:r>
              <a:rPr lang="en-US" dirty="0">
                <a:solidFill>
                  <a:srgbClr val="333333"/>
                </a:solidFill>
                <a:latin typeface="Palatino Linotype" panose="02040502050505030304" pitchFamily="18" charset="0"/>
              </a:rPr>
              <a:t>, MySQL creates a clustered index.</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retrieval is faster than non-cluster index </a:t>
            </a:r>
          </a:p>
          <a:p>
            <a:pPr algn="just"/>
            <a:endParaRPr lang="en-US" sz="400" dirty="0">
              <a:solidFill>
                <a:srgbClr val="333333"/>
              </a:solidFill>
              <a:latin typeface="Palatino Linotype" panose="02040502050505030304" pitchFamily="18" charset="0"/>
            </a:endParaRPr>
          </a:p>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indexes other than PRIMARY indexes (clustered indexes) called a non-clustered index.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indexes are also known as secondary indexes.</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 and table data are both stored in different places. </a:t>
            </a:r>
          </a:p>
          <a:p>
            <a:pPr marL="285750" indent="-285750" algn="just">
              <a:buFont typeface="Arial" panose="020B0604020202020204" pitchFamily="34" charset="0"/>
              <a:buChar char="•"/>
            </a:pPr>
            <a:r>
              <a:rPr lang="en-US" b="0" i="0" dirty="0">
                <a:solidFill>
                  <a:srgbClr val="333333"/>
                </a:solidFill>
                <a:effectLst/>
                <a:latin typeface="inter-regular"/>
              </a:rPr>
              <a:t>It is not sorted (ordering) the table data.</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Extra space is required to store logical structure</a:t>
            </a:r>
            <a:endParaRPr lang="en-US" dirty="0">
              <a:solidFill>
                <a:srgbClr val="333333"/>
              </a:solidFill>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update is faster than clustered index</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249524558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cs typeface="Arial" pitchFamily="34" charset="0"/>
              </a:rPr>
              <a:t> </a:t>
            </a:r>
            <a:r>
              <a:rPr lang="en-US" sz="21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7" name="TextBox 6">
            <a:extLst>
              <a:ext uri="{FF2B5EF4-FFF2-40B4-BE49-F238E27FC236}">
                <a16:creationId xmlns:a16="http://schemas.microsoft.com/office/drawing/2014/main" id="{462E110E-D421-6066-C66B-72DE2EC5F071}"/>
              </a:ext>
            </a:extLst>
          </p:cNvPr>
          <p:cNvSpPr txBox="1"/>
          <p:nvPr/>
        </p:nvSpPr>
        <p:spPr>
          <a:xfrm>
            <a:off x="479376" y="5391337"/>
            <a:ext cx="11161240" cy="1107996"/>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p>
          <a:p>
            <a:r>
              <a:rPr lang="en-IN" dirty="0">
                <a:latin typeface="Palatino Linotype" panose="02040502050505030304" pitchFamily="18" charset="0"/>
              </a:rPr>
              <a:t>In SQL, the same name can be used for two (or more) attributes as long as the attributes are in different relations.</a:t>
            </a:r>
          </a:p>
        </p:txBody>
      </p:sp>
    </p:spTree>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{INDEX | INDEXES | KEYS}</a:t>
            </a:r>
          </a:p>
          <a:p>
            <a:r>
              <a:rPr lang="en-US" sz="2000" dirty="0">
                <a:solidFill>
                  <a:srgbClr val="0077AA"/>
                </a:solidFill>
                <a:latin typeface="Liberation Mono"/>
              </a:rPr>
              <a:t>    {FROM | IN} tbl_name</a:t>
            </a:r>
          </a:p>
          <a:p>
            <a:r>
              <a:rPr lang="en-US" sz="2000" dirty="0">
                <a:solidFill>
                  <a:srgbClr val="0077AA"/>
                </a:solidFill>
                <a:latin typeface="Liberation Mono"/>
              </a:rPr>
              <a:t>    [{FROM | IN} db_name]</a:t>
            </a:r>
          </a:p>
          <a:p>
            <a:r>
              <a:rPr lang="en-US" sz="2000" dirty="0">
                <a:solidFill>
                  <a:srgbClr val="0077AA"/>
                </a:solidFill>
                <a:latin typeface="Liberation Mono"/>
              </a:rPr>
              <a:t>    [WHERE expr]</a:t>
            </a:r>
            <a:endParaRPr lang="en-IN" sz="2000" dirty="0">
              <a:solidFill>
                <a:srgbClr val="0077AA"/>
              </a:solidFill>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solidFill>
                  <a:schemeClr val="bg1">
                    <a:lumMod val="65000"/>
                  </a:schemeClr>
                </a:solidFill>
                <a:latin typeface="Liberation Mono"/>
              </a:rPr>
              <a: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solidFill>
                  <a:schemeClr val="bg1">
                    <a:lumMod val="65000"/>
                  </a:schemeClr>
                </a:solidFill>
                <a:latin typeface="Liberation Mono"/>
              </a:rPr>
              <a:t>)</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solidFill>
                  <a:srgbClr val="999999"/>
                </a:solidFill>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solidFill>
                  <a:srgbClr val="999999"/>
                </a:solidFill>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b="0" i="0" dirty="0">
                <a:solidFill>
                  <a:srgbClr val="999999"/>
                </a:solidFill>
                <a:effectLst/>
                <a:latin typeface="Liberation Mono"/>
              </a:rPr>
              <a:t>)</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solidFill>
                  <a:schemeClr val="bg1">
                    <a:lumMod val="65000"/>
                  </a:schemeClr>
                </a:solidFill>
                <a:latin typeface="Liberation Mono"/>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US" sz="2000" dirty="0">
                <a:solidFill>
                  <a:schemeClr val="bg1">
                    <a:lumMod val="65000"/>
                  </a:schemeClr>
                </a:solidFill>
                <a:latin typeface="Liberation Mono"/>
              </a:rPr>
              <a:t>}</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a:t>
            </a:r>
            <a:r>
              <a:rPr lang="en-US"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416320"/>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 PRN,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b="0" i="0" dirty="0">
                <a:solidFill>
                  <a:srgbClr val="2F2E2E"/>
                </a:solidFill>
                <a:effectLst/>
                <a:latin typeface="Palatino Linotype" panose="02040502050505030304" pitchFamily="18" charset="0"/>
              </a:rPr>
              <a:t> blood group, price, quantity, branch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
        <p:nvSpPr>
          <p:cNvPr id="6" name="TextBox 5">
            <a:extLst>
              <a:ext uri="{FF2B5EF4-FFF2-40B4-BE49-F238E27FC236}">
                <a16:creationId xmlns:a16="http://schemas.microsoft.com/office/drawing/2014/main" id="{567DFBA1-EB48-9374-3259-4686F132EE49}"/>
              </a:ext>
            </a:extLst>
          </p:cNvPr>
          <p:cNvSpPr txBox="1"/>
          <p:nvPr/>
        </p:nvSpPr>
        <p:spPr>
          <a:xfrm>
            <a:off x="7608168" y="1035886"/>
            <a:ext cx="4487144" cy="1631216"/>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Employee ID: An employee ID can be a composite attribute, which is composed of sub-attributes such as department code, job code, and employee number.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20634322"/>
              </p:ext>
            </p:extLst>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solidFill>
                  <a:srgbClr val="999999"/>
                </a:solidFill>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b="0" i="0" dirty="0">
              <a:effectLst/>
              <a:latin typeface="Liberation Mono"/>
            </a:endParaRPr>
          </a:p>
          <a:p>
            <a:endParaRPr lang="en-US" sz="800" dirty="0">
              <a:latin typeface="Liberation Mono"/>
            </a:endParaRPr>
          </a:p>
          <a:p>
            <a:r>
              <a:rPr lang="en-US" sz="2000" dirty="0">
                <a:solidFill>
                  <a:srgbClr val="DD4A68"/>
                </a:solidFill>
                <a:latin typeface="Liberation Mono"/>
              </a:rPr>
              <a:t>JSON_REMOVE</a:t>
            </a:r>
            <a:r>
              <a:rPr lang="en-US" sz="2000" dirty="0">
                <a:solidFill>
                  <a:schemeClr val="bg1">
                    <a:lumMod val="65000"/>
                  </a:schemeClr>
                </a:solidFill>
                <a:latin typeface="Liberation Mono"/>
              </a:rPr>
              <a:t>(</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ordersj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orderheader = </a:t>
            </a:r>
            <a:r>
              <a:rPr lang="en-US" dirty="0">
                <a:solidFill>
                  <a:srgbClr val="DD4A68"/>
                </a:solidFill>
                <a:latin typeface="Liberation Mono"/>
              </a:rPr>
              <a:t>JSON_REPLACE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orderheader, '$.mobile[</a:t>
            </a:r>
            <a:r>
              <a:rPr lang="en-US" dirty="0">
                <a:solidFill>
                  <a:srgbClr val="990055"/>
                </a:solidFill>
                <a:latin typeface="Liberation Mono"/>
              </a:rPr>
              <a:t>1</a:t>
            </a:r>
            <a:r>
              <a:rPr lang="en-US" dirty="0">
                <a:latin typeface="Liberation Mono"/>
                <a:cs typeface="Arial" panose="020B0604020202020204" pitchFamily="34" charset="0"/>
              </a:rPr>
              <a:t>]', 9850884778</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oid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a:t>
            </a:r>
            <a:r>
              <a:rPr lang="en-IN" dirty="0">
                <a:solidFill>
                  <a:schemeClr val="bg1">
                    <a:lumMod val="65000"/>
                  </a:schemeClr>
                </a:solidFill>
                <a:latin typeface="Liberation Mono"/>
              </a:rPr>
              <a:t>(</a:t>
            </a:r>
            <a:r>
              <a:rPr lang="en-IN" dirty="0">
                <a:latin typeface="Liberation Mono"/>
              </a:rPr>
              <a:t>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solidFill>
                  <a:schemeClr val="bg1">
                    <a:lumMod val="65000"/>
                  </a:schemeClr>
                </a:solidFill>
                <a:latin typeface="Liberation Mono"/>
              </a:rPr>
              <a:t>)</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a:t>
            </a:r>
            <a:r>
              <a:rPr lang="en-US" dirty="0">
                <a:solidFill>
                  <a:schemeClr val="bg1">
                    <a:lumMod val="65000"/>
                  </a:schemeClr>
                </a:solidFill>
                <a:latin typeface="Liberation Mono"/>
              </a:rPr>
              <a:t>(</a:t>
            </a:r>
            <a:r>
              <a:rPr lang="en-US" dirty="0">
                <a:latin typeface="Liberation Mono"/>
              </a:rPr>
              <a:t>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solidFill>
                  <a:schemeClr val="bg1">
                    <a:lumMod val="65000"/>
                  </a:schemeClr>
                </a:solidFill>
                <a:latin typeface="Liberation Mono"/>
              </a:rPr>
              <a:t>)</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solidFill>
                  <a:schemeClr val="bg1">
                    <a:lumMod val="65000"/>
                  </a:schemeClr>
                </a:solidFill>
                <a:latin typeface="Liberation Mono"/>
              </a:rPr>
              <a:t>)))</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304698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E4516F8F-7E06-45C7-8C67-FA8D6D291539}"/>
              </a:ext>
            </a:extLst>
          </p:cNvPr>
          <p:cNvSpPr/>
          <p:nvPr/>
        </p:nvSpPr>
        <p:spPr>
          <a:xfrm>
            <a:off x="335360" y="5539879"/>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5395863"/>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9D454D-9222-45A6-9F64-58FED461D323}"/>
              </a:ext>
            </a:extLst>
          </p:cNvPr>
          <p:cNvSpPr txBox="1">
            <a:spLocks/>
          </p:cNvSpPr>
          <p:nvPr/>
        </p:nvSpPr>
        <p:spPr>
          <a:xfrm>
            <a:off x="1676400" y="4431906"/>
            <a:ext cx="8839200" cy="685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8" name="Rectangle 7">
            <a:extLst>
              <a:ext uri="{FF2B5EF4-FFF2-40B4-BE49-F238E27FC236}">
                <a16:creationId xmlns:a16="http://schemas.microsoft.com/office/drawing/2014/main" id="{348997DD-D4D6-4A65-84C0-0854E91CC15F}"/>
              </a:ext>
            </a:extLst>
          </p:cNvPr>
          <p:cNvSpPr/>
          <p:nvPr/>
        </p:nvSpPr>
        <p:spPr>
          <a:xfrm>
            <a:off x="335360" y="5378443"/>
            <a:ext cx="11521280" cy="132343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9" name="Rectangle 8">
            <a:extLst>
              <a:ext uri="{FF2B5EF4-FFF2-40B4-BE49-F238E27FC236}">
                <a16:creationId xmlns:a16="http://schemas.microsoft.com/office/drawing/2014/main" id="{2E523377-0A94-4852-8E2D-AC796C0D79C8}"/>
              </a:ext>
            </a:extLst>
          </p:cNvPr>
          <p:cNvSpPr/>
          <p:nvPr/>
        </p:nvSpPr>
        <p:spPr>
          <a:xfrm>
            <a:off x="191344" y="156119"/>
            <a:ext cx="11809312" cy="427809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="deptno=10"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="job='manager'"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10" name="Straight Connector 9">
            <a:extLst>
              <a:ext uri="{FF2B5EF4-FFF2-40B4-BE49-F238E27FC236}">
                <a16:creationId xmlns:a16="http://schemas.microsoft.com/office/drawing/2014/main" id="{74E99FB4-69D0-4CFD-808E-9A16AEEB36E6}"/>
              </a:ext>
            </a:extLst>
          </p:cNvPr>
          <p:cNvCxnSpPr/>
          <p:nvPr/>
        </p:nvCxnSpPr>
        <p:spPr>
          <a:xfrm>
            <a:off x="191344" y="4541642"/>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
        <p:nvSpPr>
          <p:cNvPr id="7" name="TextBox 6">
            <a:extLst>
              <a:ext uri="{FF2B5EF4-FFF2-40B4-BE49-F238E27FC236}">
                <a16:creationId xmlns:a16="http://schemas.microsoft.com/office/drawing/2014/main" id="{DC96FF26-69F5-4429-93E7-4906E6EA1048}"/>
              </a:ext>
            </a:extLst>
          </p:cNvPr>
          <p:cNvSpPr txBox="1"/>
          <p:nvPr/>
        </p:nvSpPr>
        <p:spPr>
          <a:xfrm>
            <a:off x="4871864" y="6038541"/>
            <a:ext cx="7045746" cy="646331"/>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4" name="TextBox 3">
            <a:extLst>
              <a:ext uri="{FF2B5EF4-FFF2-40B4-BE49-F238E27FC236}">
                <a16:creationId xmlns:a16="http://schemas.microsoft.com/office/drawing/2014/main" id="{BC90A2C6-20AA-D380-5AAB-DB080D1E3FB0}"/>
              </a:ext>
            </a:extLst>
          </p:cNvPr>
          <p:cNvSpPr txBox="1"/>
          <p:nvPr/>
        </p:nvSpPr>
        <p:spPr>
          <a:xfrm>
            <a:off x="5879976" y="1772816"/>
            <a:ext cx="6096000" cy="923330"/>
          </a:xfrm>
          <a:prstGeom prst="rect">
            <a:avLst/>
          </a:prstGeom>
          <a:noFill/>
        </p:spPr>
        <p:txBody>
          <a:bodyPr wrap="square">
            <a:spAutoFit/>
          </a:bodyPr>
          <a:lstStyle/>
          <a:p>
            <a:r>
              <a:rPr lang="en-IN" dirty="0"/>
              <a:t>load data </a:t>
            </a:r>
            <a:r>
              <a:rPr lang="en-IN" dirty="0" err="1"/>
              <a:t>infile</a:t>
            </a:r>
            <a:r>
              <a:rPr lang="en-IN" dirty="0"/>
              <a:t> "D:\abc1.csv" into table a fields terminated by "," ignore 1 rows (</a:t>
            </a:r>
            <a:r>
              <a:rPr lang="en-IN" dirty="0" err="1"/>
              <a:t>id,name,@dt</a:t>
            </a:r>
            <a:r>
              <a:rPr lang="en-IN" dirty="0"/>
              <a:t>) SET dt = STR_TO_DATE(@dt,'%d-%m-%Y');</a:t>
            </a:r>
          </a:p>
        </p:txBody>
      </p:sp>
    </p:spTree>
    <p:extLst>
      <p:ext uri="{BB962C8B-B14F-4D97-AF65-F5344CB8AC3E}">
        <p14:creationId xmlns:p14="http://schemas.microsoft.com/office/powerpoint/2010/main" val="1922934599"/>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module </a:t>
            </a:r>
            <a:r>
              <a:rPr lang="en-IN" dirty="0">
                <a:solidFill>
                  <a:schemeClr val="bg1">
                    <a:lumMod val="65000"/>
                  </a:schemeClr>
                </a:solidFill>
                <a:latin typeface="Liberation Mono"/>
                <a:cs typeface="Arial" panose="020B0604020202020204" pitchFamily="34" charset="0"/>
              </a:rPr>
              <a:t>(</a:t>
            </a:r>
          </a:p>
          <a:p>
            <a:r>
              <a:rPr lang="en-IN" dirty="0">
                <a:latin typeface="Liberation Mono"/>
              </a:rPr>
              <a:t>moduleID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moduleName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duration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startedON </a:t>
            </a:r>
            <a:r>
              <a:rPr lang="en-IN" dirty="0">
                <a:solidFill>
                  <a:srgbClr val="834689"/>
                </a:solidFill>
                <a:latin typeface="Liberation Mono"/>
                <a:cs typeface="Arial" panose="020B0604020202020204" pitchFamily="34" charset="0"/>
              </a:rPr>
              <a:t>DATE</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375920" y="4005064"/>
            <a:ext cx="6469682" cy="224676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module</a:t>
            </a:r>
          </a:p>
          <a:p>
            <a:r>
              <a:rPr lang="en-IN" sz="2000" dirty="0">
                <a:solidFill>
                  <a:srgbClr val="0077AA"/>
                </a:solidFill>
                <a:latin typeface="Liberation Mono"/>
                <a:cs typeface="Arial" panose="020B0604020202020204" pitchFamily="34" charset="0"/>
              </a:rPr>
              <a:t>FIELDS TERMINATED BY </a:t>
            </a:r>
            <a:r>
              <a:rPr lang="en-IN" sz="2000" dirty="0">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LINES TERMINATED BY </a:t>
            </a:r>
            <a:r>
              <a:rPr lang="en-IN" sz="2000" dirty="0">
                <a:latin typeface="Liberation Mono"/>
                <a:cs typeface="Arial" panose="020B0604020202020204" pitchFamily="34" charset="0"/>
              </a:rPr>
              <a:t>'\n'</a:t>
            </a:r>
            <a:r>
              <a:rPr lang="en-IN" sz="2000" dirty="0">
                <a:solidFill>
                  <a:srgbClr val="0077AA"/>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IGNORE 1 ROWS</a:t>
            </a:r>
          </a:p>
          <a:p>
            <a:r>
              <a:rPr lang="en-IN"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moduleID,modulename,moduleDuration,</a:t>
            </a:r>
            <a:r>
              <a:rPr lang="en-IN" dirty="0">
                <a:solidFill>
                  <a:srgbClr val="A67F59"/>
                </a:solidFill>
                <a:latin typeface="Liberation Mono"/>
              </a:rPr>
              <a:t>@</a:t>
            </a:r>
            <a:r>
              <a:rPr lang="en-IN" dirty="0">
                <a:latin typeface="Liberation Mono"/>
              </a:rPr>
              <a:t>startedOn</a:t>
            </a:r>
            <a:r>
              <a:rPr lang="en-IN" dirty="0">
                <a:solidFill>
                  <a:schemeClr val="bg1">
                    <a:lumMod val="65000"/>
                  </a:schemeClr>
                </a:solidFill>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SET </a:t>
            </a:r>
            <a:r>
              <a:rPr lang="en-IN" sz="2000" dirty="0">
                <a:latin typeface="Liberation Mono"/>
                <a:cs typeface="Arial" panose="020B0604020202020204" pitchFamily="34" charset="0"/>
              </a:rPr>
              <a:t>startedOn </a:t>
            </a:r>
            <a:r>
              <a:rPr lang="en-IN" sz="2000" dirty="0">
                <a:solidFill>
                  <a:srgbClr val="0077AA"/>
                </a:solidFill>
                <a:latin typeface="Liberation Mono"/>
                <a:cs typeface="Arial" panose="020B0604020202020204" pitchFamily="34" charset="0"/>
              </a:rPr>
              <a:t>= STR_TO_DATE</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rPr>
              <a:t>startedOn</a:t>
            </a:r>
            <a:r>
              <a:rPr lang="en-IN" sz="2000" dirty="0">
                <a:latin typeface="Liberation Mono"/>
                <a:cs typeface="Arial" panose="020B0604020202020204" pitchFamily="34" charset="0"/>
              </a:rPr>
              <a:t>,'%d-%m-%Y'</a:t>
            </a:r>
            <a:r>
              <a:rPr lang="en-IN" dirty="0">
                <a:solidFill>
                  <a:schemeClr val="bg1">
                    <a:lumMod val="65000"/>
                  </a:schemeClr>
                </a:solidFill>
                <a:latin typeface="Liberation Mono"/>
                <a:cs typeface="Arial" panose="020B0604020202020204" pitchFamily="34" charset="0"/>
              </a:rPr>
              <a:t>)</a:t>
            </a:r>
          </a:p>
          <a:p>
            <a:r>
              <a:rPr lang="en-IN" sz="2000" dirty="0">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85250B21-3EA6-4B1D-8757-EFD86FD3C7E0}"/>
              </a:ext>
            </a:extLst>
          </p:cNvPr>
          <p:cNvSpPr txBox="1"/>
          <p:nvPr/>
        </p:nvSpPr>
        <p:spPr>
          <a:xfrm>
            <a:off x="191344" y="904652"/>
            <a:ext cx="11870282" cy="2308324"/>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moduleID,moduleName,duration,startedON</a:t>
            </a:r>
          </a:p>
          <a:p>
            <a:r>
              <a:rPr lang="en-IN" dirty="0">
                <a:latin typeface="Liberation Mono"/>
                <a:cs typeface="Arial" panose="020B0604020202020204" pitchFamily="34" charset="0"/>
              </a:rPr>
              <a:t>1,OracleCR,6 months,23-10-2022</a:t>
            </a:r>
          </a:p>
          <a:p>
            <a:r>
              <a:rPr lang="en-IN" dirty="0">
                <a:latin typeface="Liberation Mono"/>
                <a:cs typeface="Arial" panose="020B0604020202020204" pitchFamily="34" charset="0"/>
              </a:rPr>
              <a:t>2,PIG,2 months,12-10-2022</a:t>
            </a:r>
          </a:p>
          <a:p>
            <a:r>
              <a:rPr lang="en-IN" dirty="0">
                <a:latin typeface="Liberation Mono"/>
                <a:cs typeface="Arial" panose="020B0604020202020204" pitchFamily="34" charset="0"/>
              </a:rPr>
              <a:t>3,Neo4j,4 months,20-10-2022</a:t>
            </a:r>
          </a:p>
          <a:p>
            <a:r>
              <a:rPr lang="en-IN" dirty="0">
                <a:latin typeface="Liberation Mono"/>
                <a:cs typeface="Arial" panose="020B0604020202020204" pitchFamily="34" charset="0"/>
              </a:rPr>
              <a:t>4,Cassandra,7 months,03-10-2022</a:t>
            </a:r>
          </a:p>
          <a:p>
            <a:r>
              <a:rPr lang="en-IN" dirty="0">
                <a:latin typeface="Liberation Mono"/>
                <a:cs typeface="Arial" panose="020B0604020202020204" pitchFamily="34" charset="0"/>
              </a:rPr>
              <a:t>5,HIVE,3 months,09-10-2022</a:t>
            </a:r>
          </a:p>
          <a:p>
            <a:r>
              <a:rPr lang="en-IN" dirty="0">
                <a:latin typeface="Liberation Mono"/>
                <a:cs typeface="Arial" panose="020B0604020202020204" pitchFamily="34" charset="0"/>
              </a:rPr>
              <a:t>6,MongoDB,2 months,25-10-2022</a:t>
            </a:r>
          </a:p>
          <a:p>
            <a:r>
              <a:rPr lang="en-IN" dirty="0">
                <a:latin typeface="Liberation Mono"/>
                <a:cs typeface="Arial" panose="020B0604020202020204" pitchFamily="34" charset="0"/>
              </a:rPr>
              <a:t>7,Redis,1 months,06-10-2022</a:t>
            </a:r>
          </a:p>
        </p:txBody>
      </p:sp>
      <p:sp>
        <p:nvSpPr>
          <p:cNvPr id="6" name="Rectangle 5">
            <a:extLst>
              <a:ext uri="{FF2B5EF4-FFF2-40B4-BE49-F238E27FC236}">
                <a16:creationId xmlns:a16="http://schemas.microsoft.com/office/drawing/2014/main" id="{E3DAE33D-BAAD-C5DE-7CED-83F7E7FED84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Import .CSV file with dateFormat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19957247"/>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 firstName, middleName, and lastName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 countryCode, cityCode, and phoneNumber )</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9375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188640"/>
            <a:ext cx="11809312" cy="270843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sz="2400"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a:t>
            </a:r>
            <a:r>
              <a:rPr lang="en-IN" sz="2400" dirty="0">
                <a:solidFill>
                  <a:srgbClr val="FF0000"/>
                </a:solidFill>
                <a:latin typeface="Palatino Linotype" panose="02040502050505030304" pitchFamily="18" charset="0"/>
              </a:rPr>
              <a:t>not</a:t>
            </a:r>
            <a:r>
              <a:rPr lang="en-IN" dirty="0">
                <a:solidFill>
                  <a:schemeClr val="tx2">
                    <a:lumMod val="75000"/>
                  </a:schemeClr>
                </a:solidFill>
                <a:latin typeface="Palatino Linotype" panose="02040502050505030304" pitchFamily="18" charset="0"/>
              </a:rPr>
              <a: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permits STORED PROCEDURES, (</a:t>
            </a:r>
            <a:r>
              <a:rPr lang="en-US" sz="2000" b="1" dirty="0">
                <a:solidFill>
                  <a:srgbClr val="C00000"/>
                </a:solidFill>
                <a:latin typeface="Palatino Linotype" panose="02040502050505030304" pitchFamily="18" charset="0"/>
              </a:rPr>
              <a:t>but not in </a:t>
            </a:r>
            <a:r>
              <a:rPr lang="en-US" dirty="0">
                <a:solidFill>
                  <a:schemeClr val="tx2">
                    <a:lumMod val="75000"/>
                  </a:schemeClr>
                </a:solidFill>
                <a:latin typeface="Palatino Linotype" panose="02040502050505030304" pitchFamily="18" charset="0"/>
              </a:rPr>
              <a:t>STORED FUNCTIONS).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ERROR 1314 (0A000): USE command is not allowed in stored procedures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Stored PROCEDURES and FUNCTIONS name can have max 64 char.</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44930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4718AB44-4E64-4B8A-80BC-E689E8609A5A}"/>
              </a:ext>
            </a:extLst>
          </p:cNvPr>
          <p:cNvSpPr txBox="1"/>
          <p:nvPr/>
        </p:nvSpPr>
        <p:spPr>
          <a:xfrm>
            <a:off x="191344" y="5827911"/>
            <a:ext cx="6096000" cy="738664"/>
          </a:xfrm>
          <a:prstGeom prst="rect">
            <a:avLst/>
          </a:prstGeom>
          <a:noFill/>
        </p:spPr>
        <p:txBody>
          <a:bodyPr wrap="square">
            <a:spAutoFit/>
          </a:bodyPr>
          <a:lstStyle/>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t> </a:t>
            </a:r>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&lt;routine_name&gt;</a:t>
            </a:r>
          </a:p>
          <a:p>
            <a:pPr marL="171450" indent="-171450">
              <a:buFont typeface="Arial" panose="020B0604020202020204" pitchFamily="34" charset="0"/>
              <a:buChar char="•"/>
            </a:pPr>
            <a:endParaRPr lang="en-IN" sz="6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solidFill>
                  <a:srgbClr val="0077AA"/>
                </a:solidFill>
                <a:latin typeface="Segoe UI Semilight" panose="020B0402040204020203" pitchFamily="34" charset="0"/>
                <a:cs typeface="Segoe UI Semilight" panose="020B0402040204020203" pitchFamily="34" charset="0"/>
              </a:rPr>
              <a:t> CREATE FUNCTION </a:t>
            </a:r>
            <a:r>
              <a:rPr lang="en-IN" dirty="0">
                <a:latin typeface="Segoe UI Semilight" panose="020B0402040204020203" pitchFamily="34" charset="0"/>
                <a:cs typeface="Segoe UI Semilight" panose="020B0402040204020203" pitchFamily="34" charset="0"/>
              </a:rPr>
              <a:t>&lt;routine_name&gt;</a:t>
            </a:r>
          </a:p>
        </p:txBody>
      </p:sp>
    </p:spTree>
    <p:extLst>
      <p:ext uri="{BB962C8B-B14F-4D97-AF65-F5344CB8AC3E}">
        <p14:creationId xmlns:p14="http://schemas.microsoft.com/office/powerpoint/2010/main" val="3691138925"/>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413494" y="2924944"/>
            <a:ext cx="11155114" cy="178510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a:t>
            </a:r>
          </a:p>
          <a:p>
            <a:pPr marL="285750" indent="-285750" algn="just">
              <a:buFont typeface="Arial" panose="020B0604020202020204" pitchFamily="34" charset="0"/>
              <a:buChar char="•"/>
            </a:pPr>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Tree>
    <p:extLst>
      <p:ext uri="{BB962C8B-B14F-4D97-AF65-F5344CB8AC3E}">
        <p14:creationId xmlns:p14="http://schemas.microsoft.com/office/powerpoint/2010/main" val="2425644158"/>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307776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16955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4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err="1">
                <a:solidFill>
                  <a:srgbClr val="000000"/>
                </a:solidFill>
                <a:latin typeface="Liberation Mono"/>
              </a:rPr>
              <a:t>file_name.sql</a:t>
            </a:r>
            <a:endParaRPr lang="en-IN" i="1" dirty="0">
              <a:solidFill>
                <a:srgbClr val="000000"/>
              </a:solidFill>
              <a:latin typeface="Liberation Mono"/>
            </a:endParaRPr>
          </a:p>
          <a:p>
            <a:endParaRPr lang="en-IN" sz="800" dirty="0">
              <a:solidFill>
                <a:srgbClr val="0077AA"/>
              </a:solidFill>
              <a:latin typeface="Liberation Mono"/>
            </a:endParaRPr>
          </a:p>
          <a:p>
            <a:r>
              <a:rPr lang="en-IN" dirty="0">
                <a:solidFill>
                  <a:srgbClr val="0077AA"/>
                </a:solidFill>
                <a:latin typeface="Liberation Mono"/>
              </a:rPr>
              <a:t>\. </a:t>
            </a:r>
            <a:r>
              <a:rPr lang="en-IN" i="1" dirty="0" err="1">
                <a:solidFill>
                  <a:srgbClr val="000000"/>
                </a:solidFill>
                <a:latin typeface="Liberation Mono"/>
              </a:rPr>
              <a:t>file_name.sql</a:t>
            </a:r>
            <a:endParaRPr lang="en-IN" i="1" dirty="0">
              <a:solidFill>
                <a:srgbClr val="000000"/>
              </a:solidFill>
              <a:latin typeface="Liberation Mono"/>
            </a:endParaRP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a:t>
            </a:r>
            <a:r>
              <a:rPr lang="en-IN" dirty="0" err="1">
                <a:solidFill>
                  <a:srgbClr val="006C86"/>
                </a:solidFill>
                <a:latin typeface="Liberation Mono"/>
                <a:ea typeface="Segoe UI Symbol" panose="020B0502040204020203" pitchFamily="34" charset="0"/>
                <a:cs typeface="Segoe UI Semilight" panose="020B0402040204020203" pitchFamily="34" charset="0"/>
              </a:rPr>
              <a:t>file_name.sql</a:t>
            </a:r>
            <a:r>
              <a:rPr lang="en-IN" dirty="0">
                <a:solidFill>
                  <a:srgbClr val="006C86"/>
                </a:solidFill>
                <a:latin typeface="Liberation Mono"/>
                <a:ea typeface="Segoe UI Symbol" panose="020B0502040204020203" pitchFamily="34" charset="0"/>
                <a:cs typeface="Segoe UI Semilight" panose="020B0402040204020203" pitchFamily="34" charset="0"/>
              </a:rPr>
              <a:t>;</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845775266"/>
              </p:ext>
            </p:extLst>
          </p:nvPr>
        </p:nvGraphicFramePr>
        <p:xfrm>
          <a:off x="7464152" y="730622"/>
          <a:ext cx="4680520" cy="426720"/>
        </p:xfrm>
        <a:graphic>
          <a:graphicData uri="http://schemas.openxmlformats.org/drawingml/2006/table">
            <a:tbl>
              <a:tblPr/>
              <a:tblGrid>
                <a:gridCol w="468052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188640"/>
            <a:ext cx="2279576" cy="369332"/>
          </a:xfrm>
          <a:prstGeom prst="rect">
            <a:avLst/>
          </a:prstGeom>
        </p:spPr>
        <p:txBody>
          <a:bodyPr wrap="square">
            <a:spAutoFit/>
          </a:bodyPr>
          <a:lstStyle/>
          <a:p>
            <a:r>
              <a:rPr lang="en-IN" dirty="0">
                <a:solidFill>
                  <a:srgbClr val="000000"/>
                </a:solidFill>
                <a:latin typeface="Open Sans"/>
              </a:rPr>
              <a:t>Declaring variables</a:t>
            </a:r>
          </a:p>
        </p:txBody>
      </p:sp>
      <p:sp>
        <p:nvSpPr>
          <p:cNvPr id="7" name="Rectangle 6"/>
          <p:cNvSpPr/>
          <p:nvPr/>
        </p:nvSpPr>
        <p:spPr>
          <a:xfrm>
            <a:off x="9840416" y="1324071"/>
            <a:ext cx="2304256" cy="369332"/>
          </a:xfrm>
          <a:prstGeom prst="rect">
            <a:avLst/>
          </a:prstGeom>
        </p:spPr>
        <p:txBody>
          <a:bodyPr wrap="square">
            <a:spAutoFit/>
          </a:bodyPr>
          <a:lstStyle/>
          <a:p>
            <a:r>
              <a:rPr lang="en-IN"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3254880247"/>
              </p:ext>
            </p:extLst>
          </p:nvPr>
        </p:nvGraphicFramePr>
        <p:xfrm>
          <a:off x="7464152" y="1766899"/>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3370665896"/>
              </p:ext>
            </p:extLst>
          </p:nvPr>
        </p:nvGraphicFramePr>
        <p:xfrm>
          <a:off x="335360" y="813832"/>
          <a:ext cx="3762215" cy="182880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 1.</a:t>
                      </a:r>
                    </a:p>
                    <a:p>
                      <a:r>
                        <a:rPr lang="en-US" sz="1800" b="0" kern="1200" dirty="0">
                          <a:solidFill>
                            <a:srgbClr val="006C86"/>
                          </a:solidFill>
                          <a:latin typeface="Palatino Linotype" panose="02040502050505030304" pitchFamily="18" charset="0"/>
                          <a:ea typeface="+mn-ea"/>
                          <a:cs typeface="+mn-cs"/>
                        </a:rPr>
                        <a:t> </a:t>
                      </a:r>
                    </a:p>
                    <a:p>
                      <a:endParaRPr lang="en-US" sz="12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 2.</a:t>
                      </a:r>
                    </a:p>
                    <a:p>
                      <a:endParaRPr lang="en-IN" sz="1800" b="0" kern="1200" dirty="0">
                        <a:solidFill>
                          <a:srgbClr val="006C86"/>
                        </a:solidFill>
                        <a:latin typeface="Palatino Linotype" panose="02040502050505030304" pitchFamily="18" charset="0"/>
                        <a:ea typeface="+mn-ea"/>
                        <a:cs typeface="+mn-cs"/>
                      </a:endParaRPr>
                    </a:p>
                    <a:p>
                      <a:endParaRPr lang="en-IN" sz="1200" b="0" kern="1200" dirty="0">
                        <a:solidFill>
                          <a:srgbClr val="006C86"/>
                        </a:solidFill>
                        <a:latin typeface="Palatino Linotype" panose="02040502050505030304" pitchFamily="18" charset="0"/>
                        <a:ea typeface="+mn-ea"/>
                        <a:cs typeface="+mn-cs"/>
                      </a:endParaRPr>
                    </a:p>
                    <a:p>
                      <a:r>
                        <a:rPr lang="en-IN" sz="1800" b="0" kern="1200" dirty="0">
                          <a:solidFill>
                            <a:srgbClr val="006C86"/>
                          </a:solidFill>
                          <a:latin typeface="Palatino Linotype" panose="02040502050505030304" pitchFamily="18" charset="0"/>
                          <a:ea typeface="+mn-ea"/>
                          <a:cs typeface="+mn-cs"/>
                        </a:rPr>
                        <a:t> 3. </a:t>
                      </a: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2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p>
                      <a:pPr algn="l" fontAlgn="t" latinLnBrk="1"/>
                      <a:endParaRPr lang="en-IN" sz="1200" b="0" kern="1200" dirty="0">
                        <a:solidFill>
                          <a:srgbClr val="006C86"/>
                        </a:solidFill>
                        <a:latin typeface="Palatino Linotype" panose="02040502050505030304" pitchFamily="18" charset="0"/>
                        <a:ea typeface="+mn-ea"/>
                        <a:cs typeface="+mn-cs"/>
                      </a:endParaRPr>
                    </a:p>
                    <a:p>
                      <a:pPr algn="l" fontAlgn="t" latinLnBrk="1"/>
                      <a:r>
                        <a:rPr lang="en-US" dirty="0">
                          <a:solidFill>
                            <a:srgbClr val="006C86"/>
                          </a:solidFill>
                          <a:latin typeface="Palatino Linotype" panose="02040502050505030304" pitchFamily="18" charset="0"/>
                        </a:rPr>
                        <a:t>SET x := </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SELECT 1001</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 </a:t>
                      </a:r>
                      <a:endParaRPr lang="en-IN" sz="1800" b="0" kern="1200" dirty="0">
                        <a:solidFill>
                          <a:srgbClr val="006C86"/>
                        </a:solidFill>
                        <a:latin typeface="Palatino Linotype" panose="02040502050505030304" pitchFamily="18" charset="0"/>
                        <a:ea typeface="+mn-ea"/>
                        <a:cs typeface="+mn-cs"/>
                      </a:endParaRP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494599"/>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24944"/>
            <a:ext cx="11487768" cy="153888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a:p>
            <a:pPr marL="285750" indent="-285750">
              <a:buFont typeface="Arial" panose="020B0604020202020204" pitchFamily="34" charset="0"/>
              <a:buChar char="•"/>
            </a:pPr>
            <a:endParaRPr lang="en-IN" sz="2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Only scalar values can be assigned. For example, a statement such as </a:t>
            </a:r>
            <a:r>
              <a:rPr lang="en-US" dirty="0">
                <a:solidFill>
                  <a:srgbClr val="006C86"/>
                </a:solidFill>
                <a:latin typeface="Palatino Linotype" panose="02040502050505030304" pitchFamily="18" charset="0"/>
              </a:rPr>
              <a:t>SET x = (SELECT 1, 2) </a:t>
            </a:r>
            <a:r>
              <a:rPr lang="en-US" sz="2400" dirty="0">
                <a:solidFill>
                  <a:srgbClr val="C00000"/>
                </a:solidFill>
                <a:latin typeface="Palatino Linotype" panose="02040502050505030304" pitchFamily="18" charset="0"/>
              </a:rPr>
              <a:t>is invalid</a:t>
            </a:r>
            <a:r>
              <a:rPr lang="en-US" dirty="0">
                <a:solidFill>
                  <a:schemeClr val="tx2">
                    <a:lumMod val="75000"/>
                  </a:schemeClr>
                </a:solidFill>
                <a:latin typeface="Palatino Linotype" panose="02040502050505030304" pitchFamily="18" charset="0"/>
              </a:rPr>
              <a:t>.</a:t>
            </a:r>
            <a:endParaRPr lang="en-IN" dirty="0">
              <a:solidFill>
                <a:schemeClr val="tx2">
                  <a:lumMod val="75000"/>
                </a:schemeClr>
              </a:solidFill>
              <a:latin typeface="Palatino Linotype" panose="02040502050505030304" pitchFamily="18" charset="0"/>
            </a:endParaRPr>
          </a:p>
        </p:txBody>
      </p:sp>
    </p:spTree>
    <p:extLst>
      <p:ext uri="{BB962C8B-B14F-4D97-AF65-F5344CB8AC3E}">
        <p14:creationId xmlns:p14="http://schemas.microsoft.com/office/powerpoint/2010/main" val="346512444"/>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(SELECT 1001);</a:t>
            </a:r>
          </a:p>
          <a:p>
            <a:pPr marL="261938"/>
            <a:r>
              <a:rPr lang="en-US" dirty="0">
                <a:latin typeface="Segoe UI Semilight" panose="020B0402040204020203" pitchFamily="34" charset="0"/>
                <a:cs typeface="Segoe UI Semilight" panose="020B0402040204020203" pitchFamily="34" charset="0"/>
              </a:rPr>
              <a:t>   SET @y := (SELECT 2001);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5663952" y="4069308"/>
            <a:ext cx="618874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 (SELECT 1002);</a:t>
            </a:r>
          </a:p>
          <a:p>
            <a:pPr marL="261938"/>
            <a:r>
              <a:rPr lang="en-US" dirty="0">
                <a:latin typeface="Segoe UI Semilight" panose="020B0402040204020203" pitchFamily="34" charset="0"/>
                <a:cs typeface="Segoe UI Semilight" panose="020B0402040204020203" pitchFamily="34" charset="0"/>
              </a:rPr>
              <a:t>    SET @y := (SELECT 2002);</a:t>
            </a:r>
          </a:p>
          <a:p>
            <a:pPr marL="261938"/>
            <a:r>
              <a:rPr lang="en-US" dirty="0">
                <a:latin typeface="Segoe UI Semilight" panose="020B04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cs typeface="Segoe UI Semilight" panose="020B0402040204020203" pitchFamily="34" charset="0"/>
              </a:rPr>
              <a:t>(x);</a:t>
            </a:r>
            <a:r>
              <a:rPr lang="en-IN" dirty="0">
                <a:latin typeface="Segoe UI Semilight" panose="020B04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DA7075B-EDB3-4B50-A0AB-CD0369F3C1B5}"/>
              </a:ext>
            </a:extLst>
          </p:cNvPr>
          <p:cNvSpPr txBox="1"/>
          <p:nvPr/>
        </p:nvSpPr>
        <p:spPr>
          <a:xfrm>
            <a:off x="6888088" y="1607361"/>
            <a:ext cx="6096000" cy="369332"/>
          </a:xfrm>
          <a:prstGeom prst="rect">
            <a:avLst/>
          </a:prstGeom>
          <a:noFill/>
        </p:spPr>
        <p:txBody>
          <a:bodyPr wrap="square">
            <a:spAutoFit/>
          </a:bodyPr>
          <a:lstStyle/>
          <a:p>
            <a:r>
              <a:rPr lang="en-IN" dirty="0">
                <a:solidFill>
                  <a:srgbClr val="834689"/>
                </a:solidFill>
                <a:latin typeface="Segoe UI Semilight" panose="020B0402040204020203" pitchFamily="34" charset="0"/>
                <a:cs typeface="Segoe UI Semilight" panose="020B0402040204020203" pitchFamily="34" charset="0"/>
              </a:rPr>
              <a:t>VARCHAR</a:t>
            </a:r>
            <a:endParaRPr lang="en-IN" dirty="0"/>
          </a:p>
        </p:txBody>
      </p:sp>
    </p:spTree>
    <p:extLst>
      <p:ext uri="{BB962C8B-B14F-4D97-AF65-F5344CB8AC3E}">
        <p14:creationId xmlns:p14="http://schemas.microsoft.com/office/powerpoint/2010/main" val="37884427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extLst>
      <p:ext uri="{BB962C8B-B14F-4D97-AF65-F5344CB8AC3E}">
        <p14:creationId xmlns:p14="http://schemas.microsoft.com/office/powerpoint/2010/main" val="2483968113"/>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4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4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113058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 handler for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1146 CREATE TABLE abc(id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abc;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6313989"/>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4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PREPARE</a:t>
            </a:r>
            <a:r>
              <a:rPr lang="en-US" b="0" i="0" dirty="0">
                <a:solidFill>
                  <a:srgbClr val="000000"/>
                </a:solidFill>
                <a:effectLst/>
                <a:latin typeface="Liberation Mono"/>
              </a:rPr>
              <a:t> STMT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EXECUTE</a:t>
            </a:r>
            <a:r>
              <a:rPr lang="en-US" b="0" i="0" dirty="0">
                <a:solidFill>
                  <a:srgbClr val="000000"/>
                </a:solidFill>
                <a:effectLst/>
                <a:latin typeface="Liberation Mono"/>
              </a:rPr>
              <a:t> STMT </a:t>
            </a:r>
            <a:r>
              <a:rPr lang="en-US" b="0" i="0" dirty="0">
                <a:solidFill>
                  <a:srgbClr val="0077AA"/>
                </a:solidFill>
                <a:effectLst/>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4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4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478800" y="870467"/>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42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Tree>
    <p:extLst>
      <p:ext uri="{BB962C8B-B14F-4D97-AF65-F5344CB8AC3E}">
        <p14:creationId xmlns:p14="http://schemas.microsoft.com/office/powerpoint/2010/main" val="3844564716"/>
      </p:ext>
    </p:extLst>
  </p:cSld>
  <p:clrMapOvr>
    <a:masterClrMapping/>
  </p:clrMapOvr>
  <p:transition/>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v_dob</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v_dob</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v_dob</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63198"/>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42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sp>
        <p:nvSpPr>
          <p:cNvPr id="3" name="Rectangle 2"/>
          <p:cNvSpPr/>
          <p:nvPr/>
        </p:nvSpPr>
        <p:spPr>
          <a:xfrm>
            <a:off x="479376" y="838201"/>
            <a:ext cx="11161240" cy="286232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An entity may participate in a relation either totally or partially.</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Strong Entity</a:t>
            </a:r>
            <a:r>
              <a:rPr lang="en-IN" dirty="0">
                <a:latin typeface="Palatino Linotype" panose="02040502050505030304" pitchFamily="18" charset="0"/>
              </a:rPr>
              <a:t>: </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strong entity is not dependent on any other entity in the schema. A strong entity will always have a primary key. Strong entities are represented by a single rectangle.</a:t>
            </a:r>
          </a:p>
          <a:p>
            <a:endParaRPr lang="en-IN" dirty="0">
              <a:latin typeface="Palatino Linotype" panose="02040502050505030304" pitchFamily="18" charset="0"/>
              <a:cs typeface="Arial" panose="020B0604020202020204" pitchFamily="34" charset="0"/>
            </a:endParaRP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Weak Entity</a:t>
            </a:r>
            <a:r>
              <a:rPr lang="en-IN" dirty="0">
                <a:latin typeface="Palatino Linotype" panose="02040502050505030304" pitchFamily="18" charset="0"/>
                <a:cs typeface="Arial" panose="020B0604020202020204" pitchFamily="34" charset="0"/>
              </a:rPr>
              <a:t>: A weak entity is dependent on a strong entity to ensure its existence. Unlike a strong entity, a weak entity does not have any primary key. A weak entity is represented by a double rectangle. The relation between one strong and one weak entity is represented by a double diamond. This relationship is also known as identifying relationship.</a:t>
            </a:r>
          </a:p>
        </p:txBody>
      </p:sp>
      <p:sp>
        <p:nvSpPr>
          <p:cNvPr id="5" name="TextBox 4">
            <a:extLst>
              <a:ext uri="{FF2B5EF4-FFF2-40B4-BE49-F238E27FC236}">
                <a16:creationId xmlns:a16="http://schemas.microsoft.com/office/drawing/2014/main" id="{79D24554-8406-C6D7-48A3-731CB26F60FF}"/>
              </a:ext>
            </a:extLst>
          </p:cNvPr>
          <p:cNvSpPr txBox="1"/>
          <p:nvPr/>
        </p:nvSpPr>
        <p:spPr>
          <a:xfrm>
            <a:off x="479376" y="3861048"/>
            <a:ext cx="11161240" cy="1703030"/>
          </a:xfrm>
          <a:prstGeom prst="rect">
            <a:avLst/>
          </a:prstGeom>
          <a:noFill/>
        </p:spPr>
        <p:txBody>
          <a:bodyPr wrap="square">
            <a:spAutoFit/>
          </a:bodyPr>
          <a:lstStyle/>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1 – </a:t>
            </a:r>
            <a:r>
              <a:rPr lang="en-US" b="0" i="0" dirty="0">
                <a:solidFill>
                  <a:srgbClr val="343434"/>
                </a:solidFill>
                <a:effectLst/>
                <a:latin typeface="Arial" panose="020B0604020202020204" pitchFamily="34" charset="0"/>
                <a:cs typeface="Arial" panose="020B0604020202020204" pitchFamily="34" charset="0"/>
              </a:rPr>
              <a:t>A loan entity can not be created for a customer if the customer doesn’t exist</a:t>
            </a:r>
          </a:p>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2 –</a:t>
            </a:r>
            <a:r>
              <a:rPr lang="en-US" b="0" i="0" dirty="0">
                <a:solidFill>
                  <a:srgbClr val="343434"/>
                </a:solidFill>
                <a:effectLst/>
                <a:latin typeface="Arial" panose="020B0604020202020204" pitchFamily="34" charset="0"/>
                <a:cs typeface="Arial" panose="020B0604020202020204" pitchFamily="34" charset="0"/>
              </a:rPr>
              <a:t> A payment entity can not be created for a loan if the loan doesn’t exist</a:t>
            </a:r>
          </a:p>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3 –</a:t>
            </a:r>
            <a:r>
              <a:rPr lang="en-US" b="0" i="0" dirty="0">
                <a:solidFill>
                  <a:srgbClr val="343434"/>
                </a:solidFill>
                <a:effectLst/>
                <a:latin typeface="Arial" panose="020B0604020202020204" pitchFamily="34" charset="0"/>
                <a:cs typeface="Arial" panose="020B0604020202020204" pitchFamily="34" charset="0"/>
              </a:rPr>
              <a:t> A dependents list entity can not be created if the employee doesn’t exist</a:t>
            </a: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4 –</a:t>
            </a:r>
            <a:r>
              <a:rPr lang="en-US" b="0" i="0" dirty="0">
                <a:solidFill>
                  <a:srgbClr val="343434"/>
                </a:solidFill>
                <a:effectLst/>
                <a:latin typeface="Arial" panose="020B0604020202020204" pitchFamily="34" charset="0"/>
                <a:cs typeface="Arial" panose="020B0604020202020204" pitchFamily="34" charset="0"/>
              </a:rPr>
              <a:t> A </a:t>
            </a:r>
            <a:r>
              <a:rPr lang="en-IN" dirty="0">
                <a:solidFill>
                  <a:srgbClr val="374151"/>
                </a:solidFill>
                <a:latin typeface="Arial" panose="020B0604020202020204" pitchFamily="34" charset="0"/>
                <a:cs typeface="Arial" panose="020B0604020202020204" pitchFamily="34" charset="0"/>
              </a:rPr>
              <a:t>p</a:t>
            </a:r>
            <a:r>
              <a:rPr lang="en-IN" b="0" i="0" dirty="0">
                <a:solidFill>
                  <a:srgbClr val="374151"/>
                </a:solidFill>
                <a:effectLst/>
                <a:latin typeface="Arial" panose="020B0604020202020204" pitchFamily="34" charset="0"/>
                <a:cs typeface="Arial" panose="020B0604020202020204" pitchFamily="34" charset="0"/>
              </a:rPr>
              <a:t>rescription </a:t>
            </a:r>
            <a:r>
              <a:rPr lang="en-US" b="0" i="0" dirty="0">
                <a:solidFill>
                  <a:srgbClr val="343434"/>
                </a:solidFill>
                <a:effectLst/>
                <a:latin typeface="Arial" panose="020B0604020202020204" pitchFamily="34" charset="0"/>
                <a:cs typeface="Arial" panose="020B0604020202020204" pitchFamily="34" charset="0"/>
              </a:rPr>
              <a:t>entity can not be created for a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if the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doesn’t exist</a:t>
            </a:r>
          </a:p>
        </p:txBody>
      </p:sp>
    </p:spTree>
    <p:extLst>
      <p:ext uri="{BB962C8B-B14F-4D97-AF65-F5344CB8AC3E}">
        <p14:creationId xmlns:p14="http://schemas.microsoft.com/office/powerpoint/2010/main" val="885485736"/>
      </p:ext>
    </p:extLst>
  </p:cSld>
  <p:clrMapOvr>
    <a:masterClrMapping/>
  </p:clrMapOvr>
  <p:transition/>
</p:sld>
</file>

<file path=ppt/slides/slide43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43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299356" y="3894277"/>
            <a:ext cx="11576654"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Dynamic SQL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Explicit or implicit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1178328"/>
            <a:ext cx="11617986" cy="1107996"/>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 OUT or INOUT modifiers to the parameters.</a:t>
            </a: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877163"/>
          </a:xfrm>
          <a:prstGeom prst="rect">
            <a:avLst/>
          </a:prstGeom>
          <a:noFill/>
        </p:spPr>
        <p:txBody>
          <a:bodyPr wrap="square">
            <a:spAutoFit/>
          </a:bodyPr>
          <a:lstStyle/>
          <a:p>
            <a:r>
              <a:rPr lang="en-IN" sz="1700" dirty="0"/>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MAX(deptno) + 1  FROM dept);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y, z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 default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cnt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default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CAST(CHAR(FLOOR(65 + RAND() * 27)) as CHAR) INTO y;</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CAST(CHAR(FLOOR( 97 + RAND() * 27)) as CHAR) INTO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CONCAT(x, y,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cnt &gt; 2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cnt := cnt + 1;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US" dirty="0">
                <a:solidFill>
                  <a:srgbClr val="FD8603"/>
                </a:solidFill>
                <a:latin typeface="Segoe UI Semilight" panose="020B0402040204020203" pitchFamily="34" charset="0"/>
                <a:cs typeface="Segoe UI Semilight" panose="020B0402040204020203" pitchFamily="34" charset="0"/>
              </a:rPr>
              <a:t>    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2594162759"/>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INT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VARCHAR(1000)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415946"/>
            <a:ext cx="11303424" cy="400110"/>
          </a:xfrm>
          <a:prstGeom prst="rect">
            <a:avLst/>
          </a:prstGeom>
          <a:noFill/>
        </p:spPr>
        <p:txBody>
          <a:bodyPr wrap="square">
            <a:spAutoFit/>
          </a:bodyPr>
          <a:lstStyle/>
          <a:p>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a:t>
            </a:r>
            <a:r>
              <a:rPr lang="en-US" sz="20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Explicit or implicit commit </a:t>
            </a:r>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is not allowed in stored function or trigger.</a:t>
            </a:r>
            <a:endParaRPr lang="en-IN" sz="2000" dirty="0"/>
          </a:p>
        </p:txBody>
      </p:sp>
    </p:spTree>
    <p:extLst>
      <p:ext uri="{BB962C8B-B14F-4D97-AF65-F5344CB8AC3E}">
        <p14:creationId xmlns:p14="http://schemas.microsoft.com/office/powerpoint/2010/main" val="1440917904"/>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83632"/>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320386"/>
            <a:ext cx="11377264" cy="2492990"/>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ERROR 1415 (0A000): Not allowed to return a result set from a trigger.</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
        <p:nvSpPr>
          <p:cNvPr id="7" name="TextBox 6">
            <a:extLst>
              <a:ext uri="{FF2B5EF4-FFF2-40B4-BE49-F238E27FC236}">
                <a16:creationId xmlns:a16="http://schemas.microsoft.com/office/drawing/2014/main" id="{9109F0B2-5C1E-4B43-A5A7-180639AB1DA6}"/>
              </a:ext>
            </a:extLst>
          </p:cNvPr>
          <p:cNvSpPr txBox="1"/>
          <p:nvPr/>
        </p:nvSpPr>
        <p:spPr>
          <a:xfrm>
            <a:off x="119336" y="71333"/>
            <a:ext cx="11414062" cy="2185214"/>
          </a:xfrm>
          <a:prstGeom prst="rect">
            <a:avLst/>
          </a:prstGeom>
          <a:noFill/>
        </p:spPr>
        <p:txBody>
          <a:bodyPr wrap="square">
            <a:spAutoFit/>
          </a:bodyPr>
          <a:lstStyle/>
          <a:p>
            <a:pPr algn="l"/>
            <a:r>
              <a:rPr lang="en-US" b="1" i="0" dirty="0">
                <a:solidFill>
                  <a:srgbClr val="3A3A3A"/>
                </a:solidFill>
                <a:effectLst/>
                <a:latin typeface="Work Sans" panose="020B0604020202020204" pitchFamily="2" charset="0"/>
              </a:rPr>
              <a:t>Triggers are mainly required for the following purposes:</a:t>
            </a:r>
          </a:p>
          <a:p>
            <a:pPr algn="l"/>
            <a:endParaRPr lang="en-US" sz="8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To maintain complex integrity constraints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Auditing table information by recording the changes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Signaling other program actions when changes are made to the table</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Enforcing complex business rules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Preventing invalid transactions</a:t>
            </a:r>
          </a:p>
        </p:txBody>
      </p:sp>
      <p:sp>
        <p:nvSpPr>
          <p:cNvPr id="4" name="TextBox 3">
            <a:extLst>
              <a:ext uri="{FF2B5EF4-FFF2-40B4-BE49-F238E27FC236}">
                <a16:creationId xmlns:a16="http://schemas.microsoft.com/office/drawing/2014/main" id="{452EE37F-CA72-763E-17C9-EDB94FF33AD8}"/>
              </a:ext>
            </a:extLst>
          </p:cNvPr>
          <p:cNvSpPr txBox="1"/>
          <p:nvPr/>
        </p:nvSpPr>
        <p:spPr>
          <a:xfrm>
            <a:off x="9048328" y="106757"/>
            <a:ext cx="3024336" cy="923330"/>
          </a:xfrm>
          <a:prstGeom prst="rect">
            <a:avLst/>
          </a:prstGeom>
          <a:noFill/>
        </p:spPr>
        <p:txBody>
          <a:bodyPr wrap="square">
            <a:spAutoFit/>
          </a:bodyPr>
          <a:lstStyle/>
          <a:p>
            <a:r>
              <a:rPr lang="en-US" i="0" dirty="0">
                <a:solidFill>
                  <a:srgbClr val="C00000"/>
                </a:solidFill>
                <a:effectLst/>
                <a:latin typeface="Open Sans" panose="020B0606030504020204" pitchFamily="34" charset="0"/>
              </a:rPr>
              <a:t>Triggers activate only for changes made to tables by SQL statements.</a:t>
            </a:r>
            <a:endParaRPr lang="en-IN" dirty="0">
              <a:solidFill>
                <a:srgbClr val="C00000"/>
              </a:solidFill>
            </a:endParaRPr>
          </a:p>
        </p:txBody>
      </p:sp>
    </p:spTree>
    <p:extLst>
      <p:ext uri="{BB962C8B-B14F-4D97-AF65-F5344CB8AC3E}">
        <p14:creationId xmlns:p14="http://schemas.microsoft.com/office/powerpoint/2010/main" val="2024117397"/>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07368" y="2362200"/>
            <a:ext cx="11377264"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a degree, cardinality, domain and union in database?</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68389269"/>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74906"/>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
        <p:nvSpPr>
          <p:cNvPr id="10" name="TextBox 9">
            <a:extLst>
              <a:ext uri="{FF2B5EF4-FFF2-40B4-BE49-F238E27FC236}">
                <a16:creationId xmlns:a16="http://schemas.microsoft.com/office/drawing/2014/main" id="{ED6AB609-4DBC-4041-8E45-D7BB642149F7}"/>
              </a:ext>
            </a:extLst>
          </p:cNvPr>
          <p:cNvSpPr txBox="1"/>
          <p:nvPr/>
        </p:nvSpPr>
        <p:spPr>
          <a:xfrm>
            <a:off x="190224" y="5647313"/>
            <a:ext cx="3097464"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11" name="TextBox 10">
            <a:extLst>
              <a:ext uri="{FF2B5EF4-FFF2-40B4-BE49-F238E27FC236}">
                <a16:creationId xmlns:a16="http://schemas.microsoft.com/office/drawing/2014/main" id="{886CB166-697D-4944-9E10-3B12164A2756}"/>
              </a:ext>
            </a:extLst>
          </p:cNvPr>
          <p:cNvSpPr txBox="1"/>
          <p:nvPr/>
        </p:nvSpPr>
        <p:spPr>
          <a:xfrm>
            <a:off x="6209567" y="5647313"/>
            <a:ext cx="3097464"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475900113"/>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a:solidFill>
                  <a:srgbClr val="0077AA"/>
                </a:solidFill>
                <a:latin typeface="Segoe UI Semilight" panose="020B0402040204020203" pitchFamily="34" charset="0"/>
                <a:cs typeface="Segoe UI Semilight" panose="020B0402040204020203" pitchFamily="34" charset="0"/>
              </a:rPr>
              <a:t>DROP TRIGGER IF EXISTS</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a:solidFill>
                  <a:srgbClr val="0077AA"/>
                </a:solidFill>
                <a:latin typeface="Segoe UI Semilight" panose="020B0402040204020203" pitchFamily="34" charset="0"/>
                <a:cs typeface="Segoe UI Semilight" panose="020B0402040204020203" pitchFamily="34" charset="0"/>
              </a:rPr>
              <a:t>CREATE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TRIGGER</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a:solidFill>
                  <a:srgbClr val="0077AA"/>
                </a:solidFill>
                <a:latin typeface="Segoe UI Semilight" panose="020B0402040204020203" pitchFamily="34" charset="0"/>
                <a:cs typeface="Segoe UI Semilight" panose="020B0402040204020203" pitchFamily="34" charset="0"/>
              </a:rPr>
              <a:t>BEFORE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INSERT</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ON</a:t>
            </a:r>
            <a:r>
              <a:rPr lang="en-IN">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a:solidFill>
                  <a:srgbClr val="0077AA"/>
                </a:solidFill>
                <a:latin typeface="Segoe UI Semilight" panose="020B0402040204020203" pitchFamily="34" charset="0"/>
                <a:cs typeface="Segoe UI Semilight" panose="020B0402040204020203" pitchFamily="34" charset="0"/>
              </a:rPr>
              <a:t>FOR</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EACH</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ROW</a:t>
            </a:r>
          </a:p>
          <a:p>
            <a:pPr marL="261938"/>
            <a:r>
              <a:rPr lang="en-IN">
                <a:solidFill>
                  <a:srgbClr val="0077AA"/>
                </a:solidFill>
                <a:latin typeface="Segoe UI Semilight" panose="020B0402040204020203" pitchFamily="34" charset="0"/>
                <a:cs typeface="Segoe UI Semilight" panose="020B0402040204020203" pitchFamily="34" charset="0"/>
              </a:rPr>
              <a:t>begin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a:latin typeface="Segoe UI Semilight" panose="020B0402040204020203" pitchFamily="34" charset="0"/>
                <a:cs typeface="Segoe UI Semilight" panose="020B0402040204020203" pitchFamily="34" charset="0"/>
              </a:rPr>
              <a:t>then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a:solidFill>
                  <a:srgbClr val="669900"/>
                </a:solidFill>
                <a:latin typeface="Segoe UI Semilight" panose="020B0402040204020203" pitchFamily="34" charset="0"/>
                <a:cs typeface="Segoe UI Semilight" panose="020B0402040204020203" pitchFamily="34" charset="0"/>
              </a:rPr>
              <a:t>'42000'</a:t>
            </a:r>
            <a:r>
              <a:rPr lang="en-IN">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a:solidFill>
                  <a:srgbClr val="669900"/>
                </a:solidFill>
                <a:latin typeface="Segoe UI Semilight" panose="020B0402040204020203" pitchFamily="34" charset="0"/>
                <a:cs typeface="Segoe UI Semilight" panose="020B0402040204020203" pitchFamily="34" charset="0"/>
              </a:rPr>
              <a:t>'Invalid department number'</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end</a:t>
            </a:r>
            <a:r>
              <a:rPr lang="en-IN">
                <a:solidFill>
                  <a:srgbClr val="0077AA"/>
                </a:solidFill>
                <a:latin typeface="Segoe UI Semilight" panose="020B04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solidFill>
                  <a:srgbClr val="0077AA"/>
                </a:solidFill>
                <a:latin typeface="Segoe UI Semilight" panose="020B0402040204020203" pitchFamily="34" charset="0"/>
                <a:cs typeface="Segoe UI Semilight" panose="020B0402040204020203" pitchFamily="34" charset="0"/>
              </a:rPr>
              <a:t>end</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092632628"/>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domain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600986"/>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a:t>
            </a:r>
            <a:r>
              <a:rPr lang="en-IN" b="1" dirty="0">
                <a:solidFill>
                  <a:schemeClr val="tx1">
                    <a:lumMod val="75000"/>
                    <a:lumOff val="25000"/>
                  </a:schemeClr>
                </a:solidFill>
                <a:latin typeface="Palatino Linotype" panose="02040502050505030304" pitchFamily="18" charset="0"/>
              </a:rPr>
              <a:t>is called the domain of the attribute</a:t>
            </a:r>
            <a:r>
              <a:rPr lang="en-IN" dirty="0">
                <a:solidFill>
                  <a:schemeClr val="tx1">
                    <a:lumMod val="75000"/>
                    <a:lumOff val="25000"/>
                  </a:schemeClr>
                </a:solidFill>
                <a:latin typeface="Palatino Linotype" panose="02040502050505030304" pitchFamily="18" charset="0"/>
              </a:rPr>
              <a:t>. (</a:t>
            </a:r>
            <a:r>
              <a:rPr lang="en-IN" b="1" dirty="0">
                <a:solidFill>
                  <a:srgbClr val="5C4504"/>
                </a:solidFill>
                <a:latin typeface="Palatino Linotype" panose="02040502050505030304" pitchFamily="18" charset="0"/>
              </a:rPr>
              <a:t>Data Type(size)</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NEW.customerID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err="1">
                <a:latin typeface="Liberation Mono"/>
                <a:cs typeface="Segoe UI Semilight" panose="020B0402040204020203" pitchFamily="34" charset="0"/>
              </a:rPr>
              <a:t>itemid</a:t>
            </a:r>
            <a:r>
              <a:rPr lang="en-IN" dirty="0">
                <a:latin typeface="Liberation Mono"/>
                <a:cs typeface="Segoe UI Semilight" panose="020B0402040204020203" pitchFamily="34" charset="0"/>
              </a:rPr>
              <a:t>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itemID INTO x FROM item WHERE itemID = NEW.itemID;</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a:t>
            </a:r>
            <a:r>
              <a:rPr lang="en-IN" dirty="0" err="1">
                <a:latin typeface="Segoe UI Semilight" panose="020B0402040204020203" pitchFamily="34" charset="0"/>
                <a:cs typeface="Segoe UI Semilight" panose="020B0402040204020203" pitchFamily="34" charset="0"/>
              </a:rPr>
              <a:t>itemid</a:t>
            </a:r>
            <a:r>
              <a:rPr lang="en-IN" dirty="0">
                <a:latin typeface="Segoe UI Semilight" panose="020B0402040204020203" pitchFamily="34" charset="0"/>
                <a:cs typeface="Segoe UI Semilight" panose="020B0402040204020203" pitchFamily="34" charset="0"/>
              </a:rPr>
              <a:t> INTO x FROM item WHERE </a:t>
            </a:r>
            <a:r>
              <a:rPr lang="en-IN" dirty="0" err="1">
                <a:latin typeface="Segoe UI Semilight" panose="020B0402040204020203" pitchFamily="34" charset="0"/>
                <a:cs typeface="Segoe UI Semilight" panose="020B0402040204020203" pitchFamily="34" charset="0"/>
              </a:rPr>
              <a:t>itemid</a:t>
            </a:r>
            <a:r>
              <a:rPr lang="en-IN" dirty="0">
                <a:latin typeface="Segoe UI Semilight" panose="020B0402040204020203" pitchFamily="34" charset="0"/>
                <a:cs typeface="Segoe UI Semilight" panose="020B0402040204020203" pitchFamily="34" charset="0"/>
              </a:rPr>
              <a:t> = </a:t>
            </a:r>
            <a:r>
              <a:rPr lang="en-IN" dirty="0" err="1">
                <a:latin typeface="Segoe UI Semilight" panose="020B0402040204020203" pitchFamily="34" charset="0"/>
                <a:cs typeface="Segoe UI Semilight" panose="020B0402040204020203" pitchFamily="34" charset="0"/>
              </a:rPr>
              <a:t>NEW.itemid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a:t>
            </a:r>
            <a:r>
              <a:rPr lang="en-IN" dirty="0" err="1">
                <a:solidFill>
                  <a:srgbClr val="669900"/>
                </a:solidFill>
                <a:latin typeface="Segoe UI Semilight" panose="020B0402040204020203" pitchFamily="34" charset="0"/>
                <a:cs typeface="Segoe UI Semilight" panose="020B0402040204020203" pitchFamily="34" charset="0"/>
              </a:rPr>
              <a:t>itemid</a:t>
            </a:r>
            <a:r>
              <a:rPr lang="en-IN" dirty="0">
                <a:solidFill>
                  <a:srgbClr val="669900"/>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a:t>
            </a:r>
            <a:r>
              <a:rPr lang="en-IN" dirty="0" err="1">
                <a:latin typeface="Segoe UI Semilight" panose="020B0402040204020203" pitchFamily="34" charset="0"/>
                <a:cs typeface="Segoe UI Semilight" panose="020B0402040204020203" pitchFamily="34" charset="0"/>
              </a:rPr>
              <a:t>itemid</a:t>
            </a:r>
            <a:r>
              <a:rPr lang="en-IN" dirty="0">
                <a:latin typeface="Segoe UI Semilight" panose="020B0402040204020203" pitchFamily="34" charset="0"/>
                <a:cs typeface="Segoe UI Semilight" panose="020B0402040204020203" pitchFamily="34" charset="0"/>
              </a:rPr>
              <a:t>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domain constraint and types of data integrity constraints?</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169258254"/>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FK</a:t>
            </a:r>
            <a:r>
              <a:rPr lang="en-IN" sz="1800" b="1" i="1" dirty="0">
                <a:solidFill>
                  <a:schemeClr val="accent5">
                    <a:lumMod val="50000"/>
                  </a:schemeClr>
                </a:solidFill>
                <a:latin typeface="Palatino Linotype" panose="02040502050505030304" pitchFamily="18" charset="0"/>
              </a:rPr>
              <a:t>] = t</a:t>
            </a:r>
            <a:r>
              <a:rPr lang="en-IN" sz="1800" b="1" i="1" baseline="-25000" dirty="0">
                <a:solidFill>
                  <a:schemeClr val="accent5">
                    <a:lumMod val="50000"/>
                  </a:schemeClr>
                </a:solidFill>
                <a:latin typeface="Palatino Linotype" panose="02040502050505030304" pitchFamily="18" charset="0"/>
              </a:rPr>
              <a:t>2</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PK</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or it should be null.</a:t>
            </a:r>
            <a:endParaRPr lang="en-IN" b="0" i="0" dirty="0">
              <a:effectLst/>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2031325"/>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c1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c1)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a:p>
            <a:endParaRPr lang="en-US"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 := @cnt1+1 R1, duplicate.</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@cnt1:=0</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t2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t2.R1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@cnt := @cnt+1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R1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@cnt:=0</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t4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p:txBody>
      </p:sp>
      <p:sp>
        <p:nvSpPr>
          <p:cNvPr id="6" name="Rectangle 5"/>
          <p:cNvSpPr/>
          <p:nvPr/>
        </p:nvSpPr>
        <p:spPr>
          <a:xfrm>
            <a:off x="335360" y="4772806"/>
            <a:ext cx="11449272" cy="677108"/>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a:t>
            </a:r>
            <a:r>
              <a:rPr lang="en-IN" sz="2000" b="1" dirty="0">
                <a:latin typeface="Liberation Mono"/>
                <a:cs typeface="Calibri" panose="020F0502020204030204" pitchFamily="34" charset="0"/>
              </a:rPr>
              <a:t>Display employee name with highest salary in each job.</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ename, job,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(job, sal)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job, MAX(sal)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a:t>
            </a:r>
            <a:endParaRPr lang="en-IN" dirty="0">
              <a:latin typeface="Liberation Mono"/>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
        <p:nvSpPr>
          <p:cNvPr id="7" name="Rectangle 6">
            <a:extLst>
              <a:ext uri="{FF2B5EF4-FFF2-40B4-BE49-F238E27FC236}">
                <a16:creationId xmlns:a16="http://schemas.microsoft.com/office/drawing/2014/main" id="{8471A10E-AC2D-38CC-528A-F85881BB989E}"/>
              </a:ext>
            </a:extLst>
          </p:cNvPr>
          <p:cNvSpPr/>
          <p:nvPr/>
        </p:nvSpPr>
        <p:spPr>
          <a:xfrm>
            <a:off x="335360" y="5696029"/>
            <a:ext cx="11449272" cy="677108"/>
          </a:xfrm>
          <a:prstGeom prst="rect">
            <a:avLst/>
          </a:prstGeom>
        </p:spPr>
        <p:txBody>
          <a:bodyPr wrap="square">
            <a:spAutoFit/>
          </a:bodyPr>
          <a:lstStyle/>
          <a:p>
            <a:r>
              <a:rPr lang="en-IN" sz="2000" b="1" dirty="0">
                <a:latin typeface="Liberation Mono"/>
                <a:cs typeface="Calibri" panose="020F0502020204030204" pitchFamily="34" charset="0"/>
              </a:rPr>
              <a:t>9. Display employee having the same salary</a:t>
            </a:r>
          </a:p>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277860830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types of Keys</a:t>
            </a:r>
            <a:r>
              <a:rPr lang="en-IN" sz="4800" dirty="0">
                <a:solidFill>
                  <a:srgbClr val="DC525C"/>
                </a:solidFill>
                <a:latin typeface="Segoe UI Light" panose="020B0502040204020203" pitchFamily="34" charset="0"/>
                <a:cs typeface="Segoe UI Light" panose="020B0502040204020203" pitchFamily="34" charset="0"/>
              </a:rPr>
              <a: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47801636"/>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shell commands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764704"/>
            <a:ext cx="11809312" cy="1477328"/>
          </a:xfrm>
          <a:prstGeom prst="rect">
            <a:avLst/>
          </a:prstGeom>
        </p:spPr>
        <p:txBody>
          <a:bodyPr wrap="square">
            <a:spAutoFit/>
          </a:bodyPr>
          <a:lstStyle/>
          <a:p>
            <a:r>
              <a:rPr lang="en-IN" dirty="0">
                <a:solidFill>
                  <a:srgbClr val="0077AA"/>
                </a:solidFill>
                <a:latin typeface="Liberation Mono"/>
                <a:cs typeface="Times New Roman" panose="02020603050405020304" pitchFamily="18" charset="0"/>
              </a:rPr>
              <a:t> MySQL  JS &gt; function fn(x ,y) {</a:t>
            </a:r>
          </a:p>
          <a:p>
            <a:r>
              <a:rPr lang="en-IN" dirty="0">
                <a:solidFill>
                  <a:srgbClr val="0077AA"/>
                </a:solidFill>
                <a:latin typeface="Liberation Mono"/>
                <a:cs typeface="Times New Roman" panose="02020603050405020304" pitchFamily="18" charset="0"/>
              </a:rPr>
              <a:t>                   -&gt; print(x + y);</a:t>
            </a:r>
          </a:p>
          <a:p>
            <a:r>
              <a:rPr lang="en-IN" dirty="0">
                <a:solidFill>
                  <a:srgbClr val="0077AA"/>
                </a:solidFill>
                <a:latin typeface="Liberation Mono"/>
                <a:cs typeface="Times New Roman" panose="02020603050405020304" pitchFamily="18" charset="0"/>
              </a:rPr>
              <a:t>                   -&gt; }</a:t>
            </a:r>
          </a:p>
          <a:p>
            <a:r>
              <a:rPr lang="en-IN" dirty="0">
                <a:solidFill>
                  <a:srgbClr val="0077AA"/>
                </a:solidFill>
                <a:latin typeface="Liberation Mono"/>
                <a:cs typeface="Times New Roman" panose="02020603050405020304" pitchFamily="18" charset="0"/>
              </a:rPr>
              <a:t>                    -&gt;</a:t>
            </a:r>
          </a:p>
          <a:p>
            <a:r>
              <a:rPr lang="en-IN" dirty="0">
                <a:solidFill>
                  <a:srgbClr val="0077AA"/>
                </a:solidFill>
                <a:latin typeface="Liberation Mono"/>
                <a:cs typeface="Times New Roman" panose="02020603050405020304" pitchFamily="18" charset="0"/>
              </a:rPr>
              <a:t> MySQL  JS &gt;  fn(10,20);</a:t>
            </a:r>
          </a:p>
        </p:txBody>
      </p:sp>
      <p:sp>
        <p:nvSpPr>
          <p:cNvPr id="4" name="TextBox 3">
            <a:extLst>
              <a:ext uri="{FF2B5EF4-FFF2-40B4-BE49-F238E27FC236}">
                <a16:creationId xmlns:a16="http://schemas.microsoft.com/office/drawing/2014/main" id="{2C3A27E2-B7E1-05F5-423A-D0E890176176}"/>
              </a:ext>
            </a:extLst>
          </p:cNvPr>
          <p:cNvSpPr txBox="1"/>
          <p:nvPr/>
        </p:nvSpPr>
        <p:spPr>
          <a:xfrm>
            <a:off x="191082" y="2505670"/>
            <a:ext cx="11593549" cy="3416320"/>
          </a:xfrm>
          <a:prstGeom prst="rect">
            <a:avLst/>
          </a:prstGeom>
        </p:spPr>
        <p:txBody>
          <a:bodyPr wrap="square">
            <a:spAutoFit/>
          </a:bodyPr>
          <a:lstStyle>
            <a:defPPr>
              <a:defRPr lang="en-US"/>
            </a:defPPr>
            <a:lvl1pPr>
              <a:defRPr>
                <a:solidFill>
                  <a:srgbClr val="0077AA"/>
                </a:solidFill>
                <a:latin typeface="Liberation Mono"/>
                <a:cs typeface="Times New Roman" panose="02020603050405020304" pitchFamily="18" charset="0"/>
              </a:defRPr>
            </a:lvl1pPr>
          </a:lstStyle>
          <a:p>
            <a:r>
              <a:rPr lang="en-IN" dirty="0"/>
              <a:t> MySQL  JS &gt; \SQL</a:t>
            </a:r>
          </a:p>
          <a:p>
            <a:r>
              <a:rPr lang="en-IN" dirty="0"/>
              <a:t>  Switching to SQL mode... Commands end with ;</a:t>
            </a:r>
          </a:p>
          <a:p>
            <a:endParaRPr lang="en-IN" dirty="0"/>
          </a:p>
          <a:p>
            <a:r>
              <a:rPr lang="en-IN" dirty="0"/>
              <a:t>  MySQL  SQL &gt; \connect root@localhost</a:t>
            </a:r>
          </a:p>
          <a:p>
            <a:r>
              <a:rPr lang="en-IN" dirty="0"/>
              <a:t>  Creating a session to 'root@localhost’</a:t>
            </a:r>
          </a:p>
          <a:p>
            <a:r>
              <a:rPr lang="en-IN" dirty="0"/>
              <a:t>  Please provide the password for 'root@localhost': ****</a:t>
            </a:r>
          </a:p>
          <a:p>
            <a:r>
              <a:rPr lang="en-IN" dirty="0"/>
              <a:t>  Save password for 'root@localhost'? [Y]es/[N]o/Ne[v]er (default No): n</a:t>
            </a:r>
          </a:p>
          <a:p>
            <a:r>
              <a:rPr lang="en-IN" dirty="0"/>
              <a:t>  Fetching global names for auto-completion... Press ^C to stop.</a:t>
            </a:r>
          </a:p>
          <a:p>
            <a:r>
              <a:rPr lang="en-IN" dirty="0"/>
              <a:t>  Your MySQL connection id is 18 (X protocol)</a:t>
            </a:r>
          </a:p>
          <a:p>
            <a:r>
              <a:rPr lang="en-IN" dirty="0"/>
              <a:t>  Server version: 8.0.31 MySQL Community Server - GPL</a:t>
            </a:r>
          </a:p>
          <a:p>
            <a:r>
              <a:rPr lang="en-IN" dirty="0"/>
              <a:t>  No default schema selected; type \use &lt;schema&gt; to set one.</a:t>
            </a:r>
          </a:p>
          <a:p>
            <a:r>
              <a:rPr lang="en-IN" dirty="0"/>
              <a:t> MySQL  localhost:33060+ </a:t>
            </a:r>
            <a:r>
              <a:rPr lang="en-IN" dirty="0" err="1"/>
              <a:t>ssl</a:t>
            </a:r>
            <a:r>
              <a:rPr lang="en-IN" dirty="0"/>
              <a:t>  SQL &gt; USE DB1;</a:t>
            </a:r>
          </a:p>
        </p:txBody>
      </p:sp>
    </p:spTree>
    <p:extLst>
      <p:ext uri="{BB962C8B-B14F-4D97-AF65-F5344CB8AC3E}">
        <p14:creationId xmlns:p14="http://schemas.microsoft.com/office/powerpoint/2010/main" val="466239436"/>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263352" y="3933056"/>
            <a:ext cx="11665296" cy="892552"/>
          </a:xfrm>
          <a:prstGeom prst="rect">
            <a:avLst/>
          </a:prstGeom>
          <a:noFill/>
        </p:spPr>
        <p:txBody>
          <a:bodyPr wrap="square">
            <a:spAutoFit/>
          </a:bodyPr>
          <a:lstStyle/>
          <a:p>
            <a:r>
              <a:rPr lang="en-IN" sz="2400" b="0" i="0" dirty="0">
                <a:effectLst/>
                <a:latin typeface="NexusSans"/>
              </a:rPr>
              <a:t>Binary Numbers</a:t>
            </a:r>
          </a:p>
          <a:p>
            <a:endParaRPr lang="en-US" sz="800" b="0" i="0" dirty="0">
              <a:solidFill>
                <a:srgbClr val="2E2E2E"/>
              </a:solidFill>
              <a:effectLst/>
              <a:latin typeface="NexusSans"/>
            </a:endParaRPr>
          </a:p>
          <a:p>
            <a:r>
              <a:rPr lang="en-US" sz="2000" b="0" i="0" dirty="0">
                <a:solidFill>
                  <a:srgbClr val="2E2E2E"/>
                </a:solidFill>
                <a:effectLst/>
                <a:latin typeface="NexusSans"/>
              </a:rPr>
              <a:t>1, 2, 4, 8, 16, 32, 64, 128, 256, 512, 1024, 2048, 4096, 8192, 16384, 32768, 65536, and so on.</a:t>
            </a:r>
            <a:endParaRPr lang="en-IN" sz="2000" dirty="0"/>
          </a:p>
        </p:txBody>
      </p:sp>
    </p:spTree>
    <p:extLst>
      <p:ext uri="{BB962C8B-B14F-4D97-AF65-F5344CB8AC3E}">
        <p14:creationId xmlns:p14="http://schemas.microsoft.com/office/powerpoint/2010/main" val="1802076133"/>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25B7A9B-57E0-09B0-5B92-4F110D809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344" y="122464"/>
            <a:ext cx="11737304" cy="6690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790312"/>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Databases: Converting weak entity in ER diagram to RDBMS relation">
            <a:extLst>
              <a:ext uri="{FF2B5EF4-FFF2-40B4-BE49-F238E27FC236}">
                <a16:creationId xmlns:a16="http://schemas.microsoft.com/office/drawing/2014/main" id="{C6914BAC-6A33-1CBE-8369-6C42550C90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0959"/>
            <a:ext cx="6397940" cy="44644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Explain Weak entity set with suitable example.">
            <a:extLst>
              <a:ext uri="{FF2B5EF4-FFF2-40B4-BE49-F238E27FC236}">
                <a16:creationId xmlns:a16="http://schemas.microsoft.com/office/drawing/2014/main" id="{0A34147D-2DAC-DD7B-6355-59BA4F67EC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6825" y="2204864"/>
            <a:ext cx="7985175" cy="36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3851535"/>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3421851710"/>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035178-885F-91DB-6301-F4F257819F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3672" y="332656"/>
            <a:ext cx="4968552" cy="6192688"/>
          </a:xfrm>
          <a:prstGeom prst="rect">
            <a:avLst/>
          </a:prstGeom>
        </p:spPr>
      </p:pic>
    </p:spTree>
    <p:extLst>
      <p:ext uri="{BB962C8B-B14F-4D97-AF65-F5344CB8AC3E}">
        <p14:creationId xmlns:p14="http://schemas.microsoft.com/office/powerpoint/2010/main" val="22641365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315634"/>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r>
              <a:rPr lang="en-US" sz="2000" dirty="0">
                <a:latin typeface="Arial" panose="020B0604020202020204" pitchFamily="34" charset="0"/>
                <a:cs typeface="Arial" pitchFamily="34" charset="0"/>
              </a:rPr>
              <a:t>They are </a:t>
            </a:r>
            <a:r>
              <a:rPr lang="en-US" sz="2000" dirty="0">
                <a:solidFill>
                  <a:schemeClr val="bg1">
                    <a:lumMod val="50000"/>
                  </a:schemeClr>
                </a:solidFill>
                <a:latin typeface="Arial" panose="020B0604020202020204" pitchFamily="34" charset="0"/>
                <a:cs typeface="Arial" pitchFamily="34" charset="0"/>
              </a:rPr>
              <a:t>. . .</a:t>
            </a:r>
            <a:r>
              <a:rPr lang="en-US" sz="2000" dirty="0">
                <a:latin typeface="Arial" panose="020B0604020202020204" pitchFamily="34" charset="0"/>
                <a:cs typeface="Arial" pitchFamily="34" charset="0"/>
              </a:rPr>
              <a:t> . . </a:t>
            </a:r>
          </a:p>
          <a:p>
            <a:r>
              <a:rPr lang="en-US" sz="800" dirty="0">
                <a:latin typeface="Arial" panose="020B0604020202020204" pitchFamily="34" charset="0"/>
                <a:cs typeface="Arial" pitchFamily="34" charset="0"/>
              </a:rPr>
              <a:t>           </a:t>
            </a:r>
          </a:p>
          <a:p>
            <a:pPr marL="342900" indent="-342900">
              <a:buFont typeface="Arial" panose="020B0604020202020204" pitchFamily="34" charset="0"/>
              <a:buChar char="•"/>
            </a:pPr>
            <a:r>
              <a:rPr lang="en-US" sz="2000" dirty="0">
                <a:latin typeface="Arial" panose="020B0604020202020204" pitchFamily="34" charset="0"/>
                <a:cs typeface="Arial" pitchFamily="34" charset="0"/>
              </a:rPr>
              <a:t> </a:t>
            </a:r>
            <a:r>
              <a:rPr lang="en-IN" sz="2000" dirty="0">
                <a:latin typeface="Gill Sans MT (Body)"/>
              </a:rPr>
              <a:t>Presentation </a:t>
            </a:r>
            <a:r>
              <a:rPr lang="en-US" sz="2000" dirty="0">
                <a:latin typeface="Gill Sans MT (Body)"/>
              </a:rPr>
              <a:t>Layer</a:t>
            </a:r>
            <a:r>
              <a:rPr lang="en-IN" sz="2000" dirty="0">
                <a:latin typeface="Gill Sans MT (Body)"/>
              </a:rPr>
              <a:t> [ </a:t>
            </a:r>
            <a:r>
              <a:rPr lang="en-US" sz="2000" dirty="0">
                <a:latin typeface="Gill Sans MT (Body)"/>
              </a:rPr>
              <a:t>UI</a:t>
            </a:r>
            <a:r>
              <a:rPr lang="en-IN" sz="2000" dirty="0">
                <a:latin typeface="Gill Sans MT (Body)"/>
              </a:rPr>
              <a:t>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latin typeface="Gill Sans MT (Body)"/>
              </a:rPr>
              <a:t>Application </a:t>
            </a:r>
            <a:r>
              <a:rPr lang="en-US" sz="2000" dirty="0">
                <a:latin typeface="Gill Sans MT (Body)"/>
              </a:rPr>
              <a:t>Layer</a:t>
            </a:r>
            <a:r>
              <a:rPr lang="en-IN" sz="2000" dirty="0">
                <a:latin typeface="Gill Sans MT (Body)"/>
              </a:rPr>
              <a:t> [ Server Application and Client Application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solidFill>
                  <a:srgbClr val="F63122"/>
                </a:solidFill>
                <a:latin typeface="Gill Sans MT (Body)"/>
              </a:rPr>
              <a:t>Data </a:t>
            </a:r>
            <a:r>
              <a:rPr lang="en-US" sz="2000" dirty="0">
                <a:solidFill>
                  <a:srgbClr val="F63122"/>
                </a:solidFill>
                <a:latin typeface="Gill Sans MT (Body)"/>
              </a:rPr>
              <a:t>Layer [</a:t>
            </a:r>
            <a:r>
              <a:rPr lang="en-IN" sz="2000" dirty="0">
                <a:solidFill>
                  <a:srgbClr val="F63122"/>
                </a:solidFill>
                <a:latin typeface="Gill Sans MT (Body)"/>
              </a:rPr>
              <a:t> Data Access Object (DAO) / Data Access Layer (DAL) ]</a:t>
            </a:r>
            <a:r>
              <a:rPr lang="en-IN" sz="2000" dirty="0">
                <a:solidFill>
                  <a:srgbClr val="C00000"/>
                </a:solidFill>
                <a:latin typeface="Gill Sans MT (Body)"/>
              </a:rPr>
              <a:t> </a:t>
            </a:r>
            <a:r>
              <a:rPr lang="en-IN" sz="2000" dirty="0">
                <a:latin typeface="Gill Sans MT (Body)"/>
              </a:rPr>
              <a:t>{ Flat Files | RDBMS | NoSQL</a:t>
            </a:r>
            <a:r>
              <a:rPr lang="en-US" sz="2000" dirty="0">
                <a:latin typeface="Gill Sans MT (Body)"/>
              </a:rPr>
              <a:t> } </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1026" name="Picture 2" descr="1-Tier Architecture Diagram">
            <a:extLst>
              <a:ext uri="{FF2B5EF4-FFF2-40B4-BE49-F238E27FC236}">
                <a16:creationId xmlns:a16="http://schemas.microsoft.com/office/drawing/2014/main" id="{A071065B-9567-D57F-2EDF-17B157F86B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28" y="3645024"/>
            <a:ext cx="3312368" cy="26078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73F7CF2-D60F-D64A-7012-CE14F7FF9EF1}"/>
              </a:ext>
            </a:extLst>
          </p:cNvPr>
          <p:cNvPicPr>
            <a:picLocks noChangeAspect="1"/>
          </p:cNvPicPr>
          <p:nvPr/>
        </p:nvPicPr>
        <p:blipFill>
          <a:blip r:embed="rId3"/>
          <a:stretch>
            <a:fillRect/>
          </a:stretch>
        </p:blipFill>
        <p:spPr>
          <a:xfrm>
            <a:off x="7446315" y="3648697"/>
            <a:ext cx="4680520" cy="2164123"/>
          </a:xfrm>
          <a:prstGeom prst="rect">
            <a:avLst/>
          </a:prstGeom>
        </p:spPr>
      </p:pic>
      <p:pic>
        <p:nvPicPr>
          <p:cNvPr id="5" name="Picture 4">
            <a:extLst>
              <a:ext uri="{FF2B5EF4-FFF2-40B4-BE49-F238E27FC236}">
                <a16:creationId xmlns:a16="http://schemas.microsoft.com/office/drawing/2014/main" id="{5B07BC83-F9D7-21E1-2643-0C6CA392C34F}"/>
              </a:ext>
            </a:extLst>
          </p:cNvPr>
          <p:cNvPicPr>
            <a:picLocks noChangeAspect="1"/>
          </p:cNvPicPr>
          <p:nvPr/>
        </p:nvPicPr>
        <p:blipFill>
          <a:blip r:embed="rId4"/>
          <a:stretch>
            <a:fillRect/>
          </a:stretch>
        </p:blipFill>
        <p:spPr>
          <a:xfrm>
            <a:off x="3935760" y="3630568"/>
            <a:ext cx="2952328" cy="3078856"/>
          </a:xfrm>
          <a:prstGeom prst="rect">
            <a:avLst/>
          </a:prstGeom>
        </p:spPr>
      </p:pic>
    </p:spTree>
    <p:extLst>
      <p:ext uri="{BB962C8B-B14F-4D97-AF65-F5344CB8AC3E}">
        <p14:creationId xmlns:p14="http://schemas.microsoft.com/office/powerpoint/2010/main" val="227392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96733789"/>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The </a:t>
            </a:r>
            <a:r>
              <a:rPr lang="en-US" sz="2000" b="1" i="0" dirty="0">
                <a:solidFill>
                  <a:srgbClr val="222222"/>
                </a:solidFill>
                <a:effectLst/>
                <a:latin typeface="Palatino Linotype" panose="02040502050505030304" pitchFamily="18" charset="0"/>
              </a:rPr>
              <a:t>degree of relationship</a:t>
            </a:r>
            <a:r>
              <a:rPr lang="en-US" sz="2000" b="0" i="0" dirty="0">
                <a:solidFill>
                  <a:srgbClr val="222222"/>
                </a:solidFill>
                <a:effectLst/>
                <a:latin typeface="Palatino Linotype" panose="02040502050505030304" pitchFamily="18" charset="0"/>
              </a:rPr>
              <a:t> can be defined as the number of occurrences in one entity that is associated with the number of occurrences in another entity.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388591336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6535787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438967"/>
            <a:ext cx="9614812"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695400" y="1174532"/>
            <a:ext cx="6410934" cy="46166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Common relationship</a:t>
            </a:r>
            <a:endParaRPr lang="en-IN" sz="24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spTree>
    <p:extLst>
      <p:ext uri="{BB962C8B-B14F-4D97-AF65-F5344CB8AC3E}">
        <p14:creationId xmlns:p14="http://schemas.microsoft.com/office/powerpoint/2010/main" val="289837623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A layer refers to pieces of software that are logically separated, but typically live within the same process and machine.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instead, refers to pieces of software that live in distinct processes or AppDomains or machines.</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refers to physical separation; a layer is about logical separation.</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1171020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5000492"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77AA"/>
                </a:solidFill>
                <a:latin typeface="Liberation Mono"/>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7685333" y="417120"/>
            <a:ext cx="4315658" cy="3155895"/>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62161333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VARCHAR(20)</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customer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3"/>
          <a:stretch>
            <a:fillRect/>
          </a:stretch>
        </p:blipFill>
        <p:spPr>
          <a:xfrm>
            <a:off x="191343" y="3717032"/>
            <a:ext cx="3839958" cy="2952328"/>
          </a:xfrm>
          <a:prstGeom prst="rect">
            <a:avLst/>
          </a:prstGeom>
        </p:spPr>
      </p:pic>
      <p:sp>
        <p:nvSpPr>
          <p:cNvPr id="3" name="TextBox 2">
            <a:extLst>
              <a:ext uri="{FF2B5EF4-FFF2-40B4-BE49-F238E27FC236}">
                <a16:creationId xmlns:a16="http://schemas.microsoft.com/office/drawing/2014/main" id="{3B8EEF22-B18D-EAD9-176D-E35C458DA900}"/>
              </a:ext>
            </a:extLst>
          </p:cNvPr>
          <p:cNvSpPr txBox="1"/>
          <p:nvPr/>
        </p:nvSpPr>
        <p:spPr>
          <a:xfrm>
            <a:off x="5375920" y="860812"/>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 itemID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7" name="TextBox 6">
            <a:extLst>
              <a:ext uri="{FF2B5EF4-FFF2-40B4-BE49-F238E27FC236}">
                <a16:creationId xmlns:a16="http://schemas.microsoft.com/office/drawing/2014/main" id="{195A19A4-B0AE-A308-5BDF-0C85DB3305DF}"/>
              </a:ext>
            </a:extLst>
          </p:cNvPr>
          <p:cNvSpPr txBox="1"/>
          <p:nvPr/>
        </p:nvSpPr>
        <p:spPr>
          <a:xfrm>
            <a:off x="5375920" y="3573016"/>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rPr>
              <a:t>NOT</a:t>
            </a:r>
            <a:r>
              <a:rPr lang="en-IN" dirty="0">
                <a:solidFill>
                  <a:srgbClr val="834689"/>
                </a:solidFill>
                <a:latin typeface="Liberation Mono"/>
                <a:cs typeface="Arial" panose="020B0604020202020204" pitchFamily="34" charset="0"/>
              </a:rPr>
              <a:t> </a:t>
            </a:r>
            <a:r>
              <a:rPr lang="en-IN" dirty="0">
                <a:solidFill>
                  <a:srgbClr val="0077AA"/>
                </a:solidFill>
                <a:latin typeface="Liberation Mono"/>
              </a:rPr>
              <a:t>NULL</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rPr>
              <a:t>NOT</a:t>
            </a:r>
            <a:r>
              <a:rPr lang="en-IN" dirty="0">
                <a:solidFill>
                  <a:srgbClr val="834689"/>
                </a:solidFill>
                <a:latin typeface="Liberation Mono"/>
                <a:cs typeface="Arial" panose="020B0604020202020204" pitchFamily="34" charset="0"/>
              </a:rPr>
              <a:t> </a:t>
            </a:r>
            <a:r>
              <a:rPr lang="en-IN" dirty="0">
                <a:solidFill>
                  <a:srgbClr val="0077AA"/>
                </a:solidFill>
                <a:latin typeface="Liberation Mono"/>
              </a:rPr>
              <a:t>NULL</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 itemID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56407761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5" y="116632"/>
            <a:ext cx="5760639" cy="670952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rPr>
              <a:t>userID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 PRIMARY 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 userID</a:t>
            </a:r>
            <a:r>
              <a:rPr lang="en-IN" dirty="0">
                <a:solidFill>
                  <a:schemeClr val="bg1">
                    <a:lumMod val="65000"/>
                  </a:schemeClr>
                </a:solidFill>
                <a:latin typeface="Liberation Mono"/>
                <a:cs typeface="Arial" panose="020B0604020202020204" pitchFamily="34" charset="0"/>
              </a:rPr>
              <a:t>),</a:t>
            </a:r>
            <a:endParaRPr lang="en-IN" dirty="0">
              <a:latin typeface="Liberation Mono"/>
            </a:endParaRP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fk_users_login_loginID1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endParaRPr lang="en-IN" sz="800" dirty="0">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userID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rPr>
              <a:t>NOT</a:t>
            </a:r>
            <a:r>
              <a:rPr lang="en-IN" dirty="0">
                <a:solidFill>
                  <a:srgbClr val="834689"/>
                </a:solidFill>
                <a:latin typeface="Liberation Mono"/>
                <a:cs typeface="Arial" panose="020B0604020202020204" pitchFamily="34" charset="0"/>
              </a:rPr>
              <a:t> </a:t>
            </a:r>
            <a:r>
              <a:rPr lang="en-IN" dirty="0">
                <a:solidFill>
                  <a:srgbClr val="0077AA"/>
                </a:solidFill>
                <a:latin typeface="Liberation Mono"/>
              </a:rPr>
              <a:t>NULL</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rPr>
              <a:t>NOT</a:t>
            </a:r>
            <a:r>
              <a:rPr lang="en-IN" dirty="0">
                <a:solidFill>
                  <a:srgbClr val="834689"/>
                </a:solidFill>
                <a:latin typeface="Liberation Mono"/>
                <a:cs typeface="Arial" panose="020B0604020202020204" pitchFamily="34" charset="0"/>
              </a:rPr>
              <a:t> </a:t>
            </a:r>
            <a:r>
              <a:rPr lang="en-IN" dirty="0">
                <a:solidFill>
                  <a:srgbClr val="0077AA"/>
                </a:solidFill>
                <a:latin typeface="Liberation Mono"/>
              </a:rPr>
              <a:t>NULL</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solidFill>
                  <a:srgbClr val="FE1212"/>
                </a:solidFill>
                <a:latin typeface="Liberation Mono"/>
                <a:cs typeface="Arial" panose="020B0604020202020204" pitchFamily="34" charset="0"/>
              </a:rPr>
              <a:t>   UNIQUE</a:t>
            </a:r>
            <a:r>
              <a:rPr lang="en-IN" dirty="0">
                <a:solidFill>
                  <a:schemeClr val="bg1">
                    <a:lumMod val="65000"/>
                  </a:schemeClr>
                </a:solidFill>
                <a:latin typeface="Liberation Mono"/>
                <a:cs typeface="Arial" panose="020B0604020202020204" pitchFamily="34" charset="0"/>
              </a:rPr>
              <a:t>(</a:t>
            </a:r>
            <a:r>
              <a:rPr lang="en-IN" dirty="0">
                <a:latin typeface="Liberation Mono"/>
              </a:rPr>
              <a:t>loginID, userID</a:t>
            </a:r>
            <a:r>
              <a:rPr lang="en-IN" dirty="0">
                <a:solidFill>
                  <a:schemeClr val="bg1">
                    <a:lumMod val="65000"/>
                  </a:schemeClr>
                </a:solidFill>
                <a:latin typeface="Liberation Mono"/>
                <a:cs typeface="Arial" panose="020B0604020202020204" pitchFamily="34" charset="0"/>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fk_users_login_loginID2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pic>
        <p:nvPicPr>
          <p:cNvPr id="7" name="Picture 6">
            <a:extLst>
              <a:ext uri="{FF2B5EF4-FFF2-40B4-BE49-F238E27FC236}">
                <a16:creationId xmlns:a16="http://schemas.microsoft.com/office/drawing/2014/main" id="{AA8AC147-1FFC-1F17-D908-A724F39B046D}"/>
              </a:ext>
            </a:extLst>
          </p:cNvPr>
          <p:cNvPicPr>
            <a:picLocks noChangeAspect="1"/>
          </p:cNvPicPr>
          <p:nvPr/>
        </p:nvPicPr>
        <p:blipFill>
          <a:blip r:embed="rId2"/>
          <a:stretch>
            <a:fillRect/>
          </a:stretch>
        </p:blipFill>
        <p:spPr>
          <a:xfrm>
            <a:off x="6506719" y="1814351"/>
            <a:ext cx="5565945" cy="3229298"/>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rPr>
              <a:t>     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I</a:t>
            </a:r>
            <a:r>
              <a:rPr lang="en-US" dirty="0">
                <a:solidFill>
                  <a:srgbClr val="0077AA"/>
                </a:solidFill>
                <a:latin typeface="Liberation Mono"/>
                <a:ea typeface="Times New Roman" panose="02020603050405020304" pitchFamily="18" charset="0"/>
              </a:rPr>
              <a:t>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6" y="620688"/>
            <a:ext cx="10009112" cy="553997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fk_blog_has_comments_blog</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fk_blog_has_comments_comments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16189564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
        <p:nvSpPr>
          <p:cNvPr id="8" name="TextBox 7">
            <a:extLst>
              <a:ext uri="{FF2B5EF4-FFF2-40B4-BE49-F238E27FC236}">
                <a16:creationId xmlns:a16="http://schemas.microsoft.com/office/drawing/2014/main" id="{2F91AA89-F580-38E9-40D5-DD87CCC3F2D1}"/>
              </a:ext>
            </a:extLst>
          </p:cNvPr>
          <p:cNvSpPr txBox="1"/>
          <p:nvPr/>
        </p:nvSpPr>
        <p:spPr>
          <a:xfrm>
            <a:off x="89038" y="139279"/>
            <a:ext cx="6727042" cy="80021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EXPLICIT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or</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IMPLICIT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commit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sz="1800" b="1"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14157804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1014952"/>
            <a:ext cx="12190413" cy="4286256"/>
          </a:xfrm>
          <a:prstGeom prst="rect">
            <a:avLst/>
          </a:prstGeom>
          <a:noFill/>
        </p:spPr>
      </p:pic>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9" name="Rectangle 8">
            <a:extLst>
              <a:ext uri="{FF2B5EF4-FFF2-40B4-BE49-F238E27FC236}">
                <a16:creationId xmlns:a16="http://schemas.microsoft.com/office/drawing/2014/main" id="{21D463F1-BAAD-4732-BDD3-00C1B05E4B41}"/>
              </a:ext>
            </a:extLst>
          </p:cNvPr>
          <p:cNvSpPr/>
          <p:nvPr/>
        </p:nvSpPr>
        <p:spPr>
          <a:xfrm>
            <a:off x="227349" y="4289028"/>
            <a:ext cx="11737303"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 </a:t>
            </a:r>
            <a:r>
              <a:rPr lang="en-US" dirty="0">
                <a:solidFill>
                  <a:srgbClr val="303030"/>
                </a:solidFill>
                <a:latin typeface="Palatino Linotype" panose="02040502050505030304" pitchFamily="18" charset="0"/>
              </a:rPr>
              <a:t>Null or NULL is a special marker used in Structured Query Language to indicate that a data value does not exist or </a:t>
            </a:r>
            <a:r>
              <a:rPr lang="en-US" dirty="0">
                <a:solidFill>
                  <a:srgbClr val="374151"/>
                </a:solidFill>
                <a:latin typeface="Palatino Linotype" panose="02040502050505030304" pitchFamily="18" charset="0"/>
              </a:rPr>
              <a:t>missing or unknown </a:t>
            </a:r>
            <a:r>
              <a:rPr lang="en-US" dirty="0">
                <a:solidFill>
                  <a:srgbClr val="303030"/>
                </a:solidFill>
                <a:latin typeface="Palatino Linotype" panose="02040502050505030304" pitchFamily="18" charset="0"/>
              </a:rPr>
              <a:t>in the database.</a:t>
            </a:r>
            <a:endParaRPr lang="en-IN" dirty="0">
              <a:solidFill>
                <a:srgbClr val="303030"/>
              </a:solidFill>
              <a:latin typeface="Palatino Linotype" panose="02040502050505030304" pitchFamily="18" charset="0"/>
            </a:endParaRP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chemeClr val="bg2">
                    <a:lumMod val="25000"/>
                  </a:schemeClr>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
        <p:nvSpPr>
          <p:cNvPr id="10" name="TextBox 10">
            <a:extLst>
              <a:ext uri="{FF2B5EF4-FFF2-40B4-BE49-F238E27FC236}">
                <a16:creationId xmlns:a16="http://schemas.microsoft.com/office/drawing/2014/main" id="{2695440D-4C20-40C2-A5A6-C71B57BF08EC}"/>
              </a:ext>
            </a:extLst>
          </p:cNvPr>
          <p:cNvSpPr txBox="1"/>
          <p:nvPr/>
        </p:nvSpPr>
        <p:spPr>
          <a:xfrm>
            <a:off x="13094" y="44624"/>
            <a:ext cx="9319330"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An EXPLICIT commit happens when we execute an SQL "COMMIT" command.</a:t>
            </a:r>
          </a:p>
          <a:p>
            <a:pPr marL="285750" indent="-285750">
              <a:buFont typeface="Arial" panose="020B0604020202020204" pitchFamily="34" charset="0"/>
              <a:buChar char="•"/>
            </a:pPr>
            <a:endParaRPr lang="en-US" sz="600" b="1" dirty="0">
              <a:latin typeface="Palatino Linotype" panose="02040502050505030304" pitchFamily="18"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An IMPLICIT commits occur without running a "COMMIT" command. </a:t>
            </a:r>
            <a:endParaRPr lang="en-IN" b="1" dirty="0">
              <a:latin typeface="Palatino Linotype" panose="02040502050505030304" pitchFamily="18"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4167527527"/>
              </p:ext>
            </p:extLst>
          </p:nvPr>
        </p:nvGraphicFramePr>
        <p:xfrm>
          <a:off x="407368" y="4092486"/>
          <a:ext cx="11305256" cy="1706880"/>
        </p:xfrm>
        <a:graphic>
          <a:graphicData uri="http://schemas.openxmlformats.org/drawingml/2006/table">
            <a:tbl>
              <a:tblPr firstRow="1" bandRow="1">
                <a:tableStyleId>{5940675A-B579-460E-94D1-54222C63F5DA}</a:tableStyleId>
              </a:tblPr>
              <a:tblGrid>
                <a:gridCol w="5112568">
                  <a:extLst>
                    <a:ext uri="{9D8B030D-6E8A-4147-A177-3AD203B41FA5}">
                      <a16:colId xmlns:a16="http://schemas.microsoft.com/office/drawing/2014/main" val="1085403226"/>
                    </a:ext>
                  </a:extLst>
                </a:gridCol>
                <a:gridCol w="6192688">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Change</a:t>
                      </a:r>
                      <a:r>
                        <a:rPr kumimoji="0" lang="en-IN" sz="2000" b="0" i="0" kern="1200" dirty="0">
                          <a:solidFill>
                            <a:schemeClr val="tx1"/>
                          </a:solidFill>
                          <a:effectLst/>
                          <a:latin typeface="+mn-lt"/>
                          <a:ea typeface="+mn-ea"/>
                          <a:cs typeface="+mn-cs"/>
                        </a:rPr>
                        <a:t> your mysql prompt.</a:t>
                      </a:r>
                      <a:endParaRPr lang="en-US" sz="2000" b="0" i="0" dirty="0">
                        <a:solidFill>
                          <a:srgbClr val="000000"/>
                        </a:solidFill>
                        <a:effectLst/>
                        <a:latin typeface="Liberation Mono"/>
                      </a:endParaRPr>
                    </a:p>
                  </a:txBody>
                  <a:tcPr/>
                </a:tc>
                <a:tc>
                  <a:txBody>
                    <a:bodyPr/>
                    <a:lstStyle/>
                    <a:p>
                      <a:pPr algn="l"/>
                      <a:r>
                        <a:rPr kumimoji="0" lang="en-IN" sz="2200" b="1" i="0" kern="1200">
                          <a:solidFill>
                            <a:schemeClr val="accent6">
                              <a:lumMod val="50000"/>
                            </a:schemeClr>
                          </a:solidFill>
                          <a:effectLst/>
                          <a:latin typeface="Liberation Mono"/>
                          <a:ea typeface="+mn-ea"/>
                          <a:cs typeface="+mn-cs"/>
                        </a:rPr>
                        <a:t>prompt </a:t>
                      </a:r>
                      <a:r>
                        <a:rPr kumimoji="0" lang="en-IN" sz="2200" b="1" i="0" kern="1200" dirty="0">
                          <a:solidFill>
                            <a:schemeClr val="accent6">
                              <a:lumMod val="50000"/>
                            </a:schemeClr>
                          </a:solidFill>
                          <a:effectLst/>
                          <a:latin typeface="Liberation Mono"/>
                          <a:ea typeface="+mn-ea"/>
                          <a:cs typeface="+mn-cs"/>
                        </a:rPr>
                        <a:t>str or \R str</a:t>
                      </a:r>
                    </a:p>
                  </a:txBody>
                  <a:tcPr/>
                </a:tc>
                <a:extLst>
                  <a:ext uri="{0D108BD9-81ED-4DB2-BD59-A6C34878D82A}">
                    <a16:rowId xmlns:a16="http://schemas.microsoft.com/office/drawing/2014/main" val="2471233369"/>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DATABASES</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dirty="0">
                <a:latin typeface="Palatino Linotype" panose="02040502050505030304" pitchFamily="18" charset="0"/>
                <a:cs typeface="Segoe UI Light" panose="020B0502040204020203" pitchFamily="34" charset="0"/>
              </a:rPr>
              <a:t>db_name</a:t>
            </a:r>
            <a:r>
              <a:rPr lang="en-IN" sz="2000" dirty="0">
                <a:latin typeface="Palatino Linotype" panose="02040502050505030304" pitchFamily="18" charset="0"/>
                <a:cs typeface="Segoe UI Light" panose="020B0502040204020203" pitchFamily="34" charset="0"/>
              </a:rPr>
              <a:t> 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  </a:t>
            </a:r>
          </a:p>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ALTER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 alter database</a:t>
            </a:r>
          </a:p>
        </p:txBody>
      </p:sp>
      <p:sp>
        <p:nvSpPr>
          <p:cNvPr id="6" name="Rectangle 5"/>
          <p:cNvSpPr/>
          <p:nvPr/>
        </p:nvSpPr>
        <p:spPr>
          <a:xfrm>
            <a:off x="263352" y="2924944"/>
            <a:ext cx="8839199"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411596"/>
            <a:ext cx="8136904"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
        <p:nvSpPr>
          <p:cNvPr id="10" name="TextBox 9">
            <a:extLst>
              <a:ext uri="{FF2B5EF4-FFF2-40B4-BE49-F238E27FC236}">
                <a16:creationId xmlns:a16="http://schemas.microsoft.com/office/drawing/2014/main" id="{73257A9A-2BAA-41CB-F9DC-4BCEDD062D4B}"/>
              </a:ext>
            </a:extLst>
          </p:cNvPr>
          <p:cNvSpPr txBox="1"/>
          <p:nvPr/>
        </p:nvSpPr>
        <p:spPr>
          <a:xfrm>
            <a:off x="253774" y="4021337"/>
            <a:ext cx="893857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 DATABASE </a:t>
            </a:r>
            <a:r>
              <a:rPr lang="en-IN" dirty="0">
                <a:latin typeface="Liberation Mono"/>
              </a:rPr>
              <a:t>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0; </a:t>
            </a:r>
            <a:r>
              <a:rPr lang="en-IN" dirty="0">
                <a:solidFill>
                  <a:srgbClr val="41C60C"/>
                </a:solidFill>
                <a:latin typeface="Liberation Mono"/>
              </a:rPr>
              <a:t>// </a:t>
            </a:r>
            <a:r>
              <a:rPr lang="en-US" dirty="0">
                <a:solidFill>
                  <a:srgbClr val="41C60C"/>
                </a:solidFill>
                <a:latin typeface="Liberation Mono"/>
              </a:rPr>
              <a:t>is in read write mode.</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a:t>
            </a:r>
            <a:r>
              <a:rPr lang="en-IN" dirty="0">
                <a:latin typeface="Liberation Mono"/>
              </a:rPr>
              <a:t> </a:t>
            </a:r>
            <a:r>
              <a:rPr lang="en-IN" dirty="0">
                <a:solidFill>
                  <a:srgbClr val="0070C0"/>
                </a:solidFill>
                <a:latin typeface="Liberation Mono"/>
                <a:ea typeface="Arial Unicode MS"/>
                <a:cs typeface="Arial" panose="020B0604020202020204" pitchFamily="34" charset="0"/>
              </a:rPr>
              <a:t>DATABASE</a:t>
            </a:r>
            <a:r>
              <a:rPr lang="en-IN" dirty="0">
                <a:latin typeface="Liberation Mono"/>
              </a:rPr>
              <a:t> 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1;  </a:t>
            </a:r>
            <a:r>
              <a:rPr lang="en-IN" dirty="0">
                <a:solidFill>
                  <a:srgbClr val="41C60C"/>
                </a:solidFill>
                <a:latin typeface="Liberation Mono"/>
              </a:rPr>
              <a:t>// </a:t>
            </a:r>
            <a:r>
              <a:rPr lang="en-US" dirty="0">
                <a:solidFill>
                  <a:srgbClr val="41C60C"/>
                </a:solidFill>
                <a:latin typeface="Liberation Mono"/>
              </a:rPr>
              <a:t>is in read only mode.</a:t>
            </a:r>
            <a:endParaRPr lang="en-IN" dirty="0">
              <a:solidFill>
                <a:srgbClr val="41C60C"/>
              </a:solidFill>
              <a:latin typeface="Liberation Mono"/>
            </a:endParaRPr>
          </a:p>
        </p:txBody>
      </p:sp>
      <p:sp>
        <p:nvSpPr>
          <p:cNvPr id="12" name="TextBox 11">
            <a:extLst>
              <a:ext uri="{FF2B5EF4-FFF2-40B4-BE49-F238E27FC236}">
                <a16:creationId xmlns:a16="http://schemas.microsoft.com/office/drawing/2014/main" id="{5CDD656E-781F-245A-BBD9-C4D40513EC20}"/>
              </a:ext>
            </a:extLst>
          </p:cNvPr>
          <p:cNvSpPr txBox="1"/>
          <p:nvPr/>
        </p:nvSpPr>
        <p:spPr>
          <a:xfrm>
            <a:off x="263352" y="4931307"/>
            <a:ext cx="11593288" cy="175432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a:t>
            </a:r>
            <a:r>
              <a:rPr lang="en-IN" b="1" i="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possible to Create, Alter, Drop any object, and Write (Insert, Update, and Delete rows) in a read-only database.</a:t>
            </a:r>
          </a:p>
          <a:p>
            <a:pPr marL="171450" indent="-1714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TEMPORARY tables; it is possible to create, alter, drop, and write (Insert, Update, and Delete rows) to TEMPORARY tables in a read-only database.</a:t>
            </a:r>
          </a:p>
        </p:txBody>
      </p:sp>
      <p:sp>
        <p:nvSpPr>
          <p:cNvPr id="9" name="Rectangle 8">
            <a:extLst>
              <a:ext uri="{FF2B5EF4-FFF2-40B4-BE49-F238E27FC236}">
                <a16:creationId xmlns:a16="http://schemas.microsoft.com/office/drawing/2014/main" id="{4C6B98D5-E605-54B1-47C2-70D45F1EAC89}"/>
              </a:ext>
            </a:extLst>
          </p:cNvPr>
          <p:cNvSpPr/>
          <p:nvPr/>
        </p:nvSpPr>
        <p:spPr>
          <a:xfrm>
            <a:off x="263352" y="1435423"/>
            <a:ext cx="8773885" cy="76944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a:p>
            <a:pPr eaLnBrk="0" fontAlgn="base" hangingPunct="0">
              <a:spcBef>
                <a:spcPct val="0"/>
              </a:spcBef>
              <a:spcAft>
                <a:spcPct val="0"/>
              </a:spcAft>
            </a:pPr>
            <a:endParaRPr lang="en-IN" sz="4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ALTER {DATABASE | SCHEMA} [db_name] READ ONLY [=] { 0 | 1}</a:t>
            </a:r>
          </a:p>
        </p:txBody>
      </p:sp>
    </p:spTree>
    <p:extLst>
      <p:ext uri="{BB962C8B-B14F-4D97-AF65-F5344CB8AC3E}">
        <p14:creationId xmlns:p14="http://schemas.microsoft.com/office/powerpoint/2010/main" val="25050488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B854859D-AA44-96A7-43C0-53A64C39D046}"/>
              </a:ext>
            </a:extLst>
          </p:cNvPr>
          <p:cNvSpPr/>
          <p:nvPr/>
        </p:nvSpPr>
        <p:spPr>
          <a:xfrm>
            <a:off x="223458" y="5089247"/>
            <a:ext cx="11705190" cy="1508105"/>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reference</a:t>
            </a:r>
            <a:r>
              <a:rPr lang="en-IN" dirty="0"/>
              <a:t> is a relationship between two tables where the values in one table refer to the values in another table.</a:t>
            </a:r>
          </a:p>
          <a:p>
            <a:pPr marL="177800" indent="-177800">
              <a:buFont typeface="Arial" panose="020B0604020202020204" pitchFamily="34" charset="0"/>
              <a:buChar char="•"/>
            </a:pPr>
            <a:endParaRPr lang="en-US" sz="6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referential key </a:t>
            </a:r>
            <a:r>
              <a:rPr lang="en-IN" dirty="0"/>
              <a:t>is a column or set of columns in a table that refers to the primary key of another table. It establishes a relationship between two tables, where one table is called the parent table, and the other is called the child table.</a:t>
            </a:r>
          </a:p>
        </p:txBody>
      </p:sp>
    </p:spTree>
    <p:extLst>
      <p:ext uri="{BB962C8B-B14F-4D97-AF65-F5344CB8AC3E}">
        <p14:creationId xmlns:p14="http://schemas.microsoft.com/office/powerpoint/2010/main" val="86232441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7986730"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1611868"/>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65408159"/>
              </p:ext>
            </p:extLst>
          </p:nvPr>
        </p:nvGraphicFramePr>
        <p:xfrm>
          <a:off x="1636408" y="25454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16738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011717217"/>
              </p:ext>
            </p:extLst>
          </p:nvPr>
        </p:nvGraphicFramePr>
        <p:xfrm>
          <a:off x="1648130" y="47806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298032"/>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3995718"/>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97670"/>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2" name="TextBox 11">
            <a:extLst>
              <a:ext uri="{FF2B5EF4-FFF2-40B4-BE49-F238E27FC236}">
                <a16:creationId xmlns:a16="http://schemas.microsoft.com/office/drawing/2014/main" id="{5B4EBE42-1FE9-CF30-6468-0748655518DC}"/>
              </a:ext>
            </a:extLst>
          </p:cNvPr>
          <p:cNvSpPr txBox="1"/>
          <p:nvPr/>
        </p:nvSpPr>
        <p:spPr>
          <a:xfrm>
            <a:off x="227348" y="5622920"/>
            <a:ext cx="11737304" cy="104644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BINARY and VARBINARY types are similar to CHAR and VARCHAR, except that they store binary strings rather than nonbinary strings. That is, they store byte strings rather than character strings.</a:t>
            </a:r>
          </a:p>
        </p:txBody>
      </p:sp>
    </p:spTree>
    <p:extLst>
      <p:ext uri="{BB962C8B-B14F-4D97-AF65-F5344CB8AC3E}">
        <p14:creationId xmlns:p14="http://schemas.microsoft.com/office/powerpoint/2010/main" val="78058923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'PAD_CHAR_TO_FULL_LENGTH';</a:t>
            </a:r>
          </a:p>
        </p:txBody>
      </p:sp>
    </p:spTree>
    <p:extLst>
      <p:ext uri="{BB962C8B-B14F-4D97-AF65-F5344CB8AC3E}">
        <p14:creationId xmlns:p14="http://schemas.microsoft.com/office/powerpoint/2010/main" val="221474244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285787"/>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3390672"/>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758824"/>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a:cxnSpLocks/>
          </p:cNvCxnSpPr>
          <p:nvPr/>
        </p:nvCxnSpPr>
        <p:spPr>
          <a:xfrm>
            <a:off x="5591944" y="4581128"/>
            <a:ext cx="6408712"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411593760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48775</TotalTime>
  <Words>50035</Words>
  <Application>Microsoft Office PowerPoint</Application>
  <PresentationFormat>Widescreen</PresentationFormat>
  <Paragraphs>6150</Paragraphs>
  <Slides>499</Slides>
  <Notes>27</Notes>
  <HiddenSlides>67</HiddenSlides>
  <MMClips>0</MMClips>
  <ScaleCrop>false</ScaleCrop>
  <HeadingPairs>
    <vt:vector size="6" baseType="variant">
      <vt:variant>
        <vt:lpstr>Fonts Used</vt:lpstr>
      </vt:variant>
      <vt:variant>
        <vt:i4>32</vt:i4>
      </vt:variant>
      <vt:variant>
        <vt:lpstr>Theme</vt:lpstr>
      </vt:variant>
      <vt:variant>
        <vt:i4>1</vt:i4>
      </vt:variant>
      <vt:variant>
        <vt:lpstr>Slide Titles</vt:lpstr>
      </vt:variant>
      <vt:variant>
        <vt:i4>499</vt:i4>
      </vt:variant>
    </vt:vector>
  </HeadingPairs>
  <TitlesOfParts>
    <vt:vector size="532" baseType="lpstr">
      <vt:lpstr>SimSun</vt:lpstr>
      <vt:lpstr>-apple-system</vt:lpstr>
      <vt:lpstr>Arial</vt:lpstr>
      <vt:lpstr>Arial</vt:lpstr>
      <vt:lpstr>Bookman Old Style</vt:lpstr>
      <vt:lpstr>Calibri</vt:lpstr>
      <vt:lpstr>Cambria</vt:lpstr>
      <vt:lpstr>Consolas</vt:lpstr>
      <vt:lpstr>erdana</vt:lpstr>
      <vt:lpstr>Gill Sans MT</vt:lpstr>
      <vt:lpstr>Gill Sans MT (Body)</vt:lpstr>
      <vt:lpstr>Helvetica</vt:lpstr>
      <vt:lpstr>inherit</vt:lpstr>
      <vt:lpstr>inter-regular</vt:lpstr>
      <vt:lpstr>Liberation Mono</vt:lpstr>
      <vt:lpstr>NexusSans</vt:lpstr>
      <vt:lpstr>open sans</vt:lpstr>
      <vt:lpstr>open sans</vt:lpstr>
      <vt:lpstr>Open Sans Light</vt:lpstr>
      <vt:lpstr>Palatino Linotype</vt:lpstr>
      <vt:lpstr>Segoe Print</vt:lpstr>
      <vt:lpstr>Segoe UI Light</vt:lpstr>
      <vt:lpstr>Segoe UI Semilight</vt:lpstr>
      <vt:lpstr>Source Code Pro</vt:lpstr>
      <vt:lpstr>Symbol</vt:lpstr>
      <vt:lpstr>Times New Roman</vt:lpstr>
      <vt:lpstr>verdana</vt:lpstr>
      <vt:lpstr>verdana</vt:lpstr>
      <vt:lpstr>Vrinda</vt:lpstr>
      <vt:lpstr>Wingdings</vt:lpstr>
      <vt:lpstr>Wingdings 3</vt:lpstr>
      <vt:lpstr>Work Sans</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TABLES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PowerPoint Presentation</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SALIL BAGDE</cp:lastModifiedBy>
  <cp:revision>10882</cp:revision>
  <dcterms:created xsi:type="dcterms:W3CDTF">2015-10-09T06:09:34Z</dcterms:created>
  <dcterms:modified xsi:type="dcterms:W3CDTF">2023-03-25T09:51:51Z</dcterms:modified>
</cp:coreProperties>
</file>